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9_5BCE9CD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1_83B18692.xml" ContentType="application/vnd.ms-powerpoint.comments+xml"/>
  <Override PartName="/ppt/comments/modernComment_192_98CABC52.xml" ContentType="application/vnd.ms-powerpoint.comments+xml"/>
  <Override PartName="/ppt/comments/modernComment_193_10F3BD8.xml" ContentType="application/vnd.ms-powerpoint.comments+xml"/>
  <Override PartName="/ppt/comments/modernComment_194_C88CDE17.xml" ContentType="application/vnd.ms-powerpoint.comments+xml"/>
  <Override PartName="/ppt/comments/modernComment_197_933BFAFB.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9_F2056BD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17" r:id="rId7"/>
    <p:sldId id="393" r:id="rId8"/>
    <p:sldId id="394" r:id="rId9"/>
    <p:sldId id="392" r:id="rId10"/>
    <p:sldId id="395" r:id="rId11"/>
    <p:sldId id="396" r:id="rId12"/>
    <p:sldId id="397" r:id="rId13"/>
    <p:sldId id="398" r:id="rId14"/>
    <p:sldId id="399" r:id="rId15"/>
    <p:sldId id="400" r:id="rId16"/>
    <p:sldId id="401" r:id="rId17"/>
    <p:sldId id="402" r:id="rId18"/>
    <p:sldId id="403" r:id="rId19"/>
    <p:sldId id="278" r:id="rId20"/>
    <p:sldId id="404" r:id="rId21"/>
    <p:sldId id="407" r:id="rId22"/>
    <p:sldId id="405" r:id="rId23"/>
    <p:sldId id="406" r:id="rId24"/>
    <p:sldId id="410" r:id="rId25"/>
    <p:sldId id="411" r:id="rId26"/>
    <p:sldId id="412" r:id="rId27"/>
    <p:sldId id="408" r:id="rId28"/>
    <p:sldId id="409" r:id="rId29"/>
    <p:sldId id="413" r:id="rId30"/>
    <p:sldId id="414" r:id="rId31"/>
    <p:sldId id="415" r:id="rId32"/>
    <p:sldId id="416" r:id="rId33"/>
    <p:sldId id="321" r:id="rId34"/>
    <p:sldId id="391"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00995-94D7-41C1-051B-C1FF87FC2356}" name="Bering, Tim" initials="BT" userId="Bering, T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42" d="100"/>
          <a:sy n="142" d="100"/>
        </p:scale>
        <p:origin x="144" y="60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omments/modernComment_189_5BCE9CD5.xml><?xml version="1.0" encoding="utf-8"?>
<p188:cmLst xmlns:a="http://schemas.openxmlformats.org/drawingml/2006/main" xmlns:r="http://schemas.openxmlformats.org/officeDocument/2006/relationships" xmlns:p188="http://schemas.microsoft.com/office/powerpoint/2018/8/main">
  <p188:cm id="{53B8654A-154B-49AB-9F57-5B8168E35BF3}" authorId="{CEA00995-94D7-41C1-051B-C1FF87FC2356}" created="2023-01-16T10:56:44.224">
    <ac:deMkLst xmlns:ac="http://schemas.microsoft.com/office/drawing/2013/main/command">
      <pc:docMk xmlns:pc="http://schemas.microsoft.com/office/powerpoint/2013/main/command"/>
      <pc:sldMk xmlns:pc="http://schemas.microsoft.com/office/powerpoint/2013/main/command" cId="1540267221" sldId="393"/>
      <ac:spMk id="3" creationId="{85EFB670-B082-0390-DF82-A4C2D9B2F5E9}"/>
    </ac:deMkLst>
    <p188:txBody>
      <a:bodyPr/>
      <a:lstStyle/>
      <a:p>
        <a:r>
          <a:rPr lang="de-DE"/>
          <a:t>Bild aus End-GUI</a:t>
        </a:r>
      </a:p>
    </p188:txBody>
  </p188:cm>
</p188:cmLst>
</file>

<file path=ppt/comments/modernComment_191_83B18692.xml><?xml version="1.0" encoding="utf-8"?>
<p188:cmLst xmlns:a="http://schemas.openxmlformats.org/drawingml/2006/main" xmlns:r="http://schemas.openxmlformats.org/officeDocument/2006/relationships" xmlns:p188="http://schemas.microsoft.com/office/powerpoint/2018/8/main">
  <p188:cm id="{FEB69D26-BB19-47D5-80B8-A443C1B008EF}" authorId="{CEA00995-94D7-41C1-051B-C1FF87FC2356}" created="2023-01-16T11:19:47.561">
    <pc:sldMkLst xmlns:pc="http://schemas.microsoft.com/office/powerpoint/2013/main/command">
      <pc:docMk/>
      <pc:sldMk cId="2209449618" sldId="401"/>
    </pc:sldMkLst>
    <p188:txBody>
      <a:bodyPr/>
      <a:lstStyle/>
      <a:p>
        <a:r>
          <a:rPr lang="de-DE"/>
          <a:t>Bild aus End-GUI</a:t>
        </a:r>
      </a:p>
    </p188:txBody>
  </p188:cm>
</p188:cmLst>
</file>

<file path=ppt/comments/modernComment_192_98CABC52.xml><?xml version="1.0" encoding="utf-8"?>
<p188:cmLst xmlns:a="http://schemas.openxmlformats.org/drawingml/2006/main" xmlns:r="http://schemas.openxmlformats.org/officeDocument/2006/relationships" xmlns:p188="http://schemas.microsoft.com/office/powerpoint/2018/8/main">
  <p188:cm id="{B4C7F97E-3604-41B5-8418-BB788E851EDF}" authorId="{CEA00995-94D7-41C1-051B-C1FF87FC2356}" created="2023-01-16T11:21:59.996">
    <ac:deMkLst xmlns:ac="http://schemas.microsoft.com/office/drawing/2013/main/command">
      <pc:docMk xmlns:pc="http://schemas.microsoft.com/office/powerpoint/2013/main/command"/>
      <pc:sldMk xmlns:pc="http://schemas.microsoft.com/office/powerpoint/2013/main/command" cId="2563423314" sldId="402"/>
      <ac:spMk id="3" creationId="{17FC1231-614B-88DB-A414-C067F3FB573C}"/>
    </ac:deMkLst>
    <p188:txBody>
      <a:bodyPr/>
      <a:lstStyle/>
      <a:p>
        <a:r>
          <a:rPr lang="de-DE"/>
          <a:t>Vorher-Nachher-Bilder bis zerschnippelt</a:t>
        </a:r>
      </a:p>
    </p188:txBody>
  </p188:cm>
  <p188:cm id="{8A74CC5A-23B1-4299-B6B1-B9E093087428}" authorId="{CEA00995-94D7-41C1-051B-C1FF87FC2356}" created="2023-01-16T11:33:14.343">
    <pc:sldMkLst xmlns:pc="http://schemas.microsoft.com/office/powerpoint/2013/main/command">
      <pc:docMk/>
      <pc:sldMk cId="2563423314" sldId="402"/>
    </pc:sldMkLst>
    <p188:txBody>
      <a:bodyPr/>
      <a:lstStyle/>
      <a:p>
        <a:r>
          <a:rPr lang="de-DE"/>
          <a:t>Benutzte Methoden - Rechts</a:t>
        </a:r>
      </a:p>
    </p188:txBody>
  </p188:cm>
</p188:cmLst>
</file>

<file path=ppt/comments/modernComment_193_10F3BD8.xml><?xml version="1.0" encoding="utf-8"?>
<p188:cmLst xmlns:a="http://schemas.openxmlformats.org/drawingml/2006/main" xmlns:r="http://schemas.openxmlformats.org/officeDocument/2006/relationships" xmlns:p188="http://schemas.microsoft.com/office/powerpoint/2018/8/main">
  <p188:cm id="{BB4F5EBD-8807-4677-9C4D-E641C040F3B4}" authorId="{CEA00995-94D7-41C1-051B-C1FF87FC2356}" created="2023-01-16T11:33:23.778">
    <pc:sldMkLst xmlns:pc="http://schemas.microsoft.com/office/powerpoint/2013/main/command">
      <pc:docMk/>
      <pc:sldMk cId="17775576" sldId="403"/>
    </pc:sldMkLst>
    <p188:txBody>
      <a:bodyPr/>
      <a:lstStyle/>
      <a:p>
        <a:r>
          <a:rPr lang="de-DE"/>
          <a:t>Benutzte Methoden - Rechts</a:t>
        </a:r>
      </a:p>
    </p188:txBody>
  </p188:cm>
  <p188:cm id="{D0953CBC-5F48-44ED-8A15-1E0A41D53881}" authorId="{CEA00995-94D7-41C1-051B-C1FF87FC2356}" created="2023-01-16T11:33:28.864">
    <pc:sldMkLst xmlns:pc="http://schemas.microsoft.com/office/powerpoint/2013/main/command">
      <pc:docMk/>
      <pc:sldMk cId="17775576" sldId="403"/>
    </pc:sldMkLst>
    <p188:txBody>
      <a:bodyPr/>
      <a:lstStyle/>
      <a:p>
        <a:r>
          <a:rPr lang="de-DE"/>
          <a:t>Konfusionsmatrix</a:t>
        </a:r>
      </a:p>
    </p188:txBody>
  </p188:cm>
</p188:cmLst>
</file>

<file path=ppt/comments/modernComment_194_C88CDE17.xml><?xml version="1.0" encoding="utf-8"?>
<p188:cmLst xmlns:a="http://schemas.openxmlformats.org/drawingml/2006/main" xmlns:r="http://schemas.openxmlformats.org/officeDocument/2006/relationships" xmlns:p188="http://schemas.microsoft.com/office/powerpoint/2018/8/main">
  <p188:cm id="{8AAA3B9B-3EEF-4A84-A626-0A8CF25C96B5}" authorId="{CEA00995-94D7-41C1-051B-C1FF87FC2356}" created="2023-01-16T11:51:14.841">
    <ac:deMkLst xmlns:ac="http://schemas.microsoft.com/office/drawing/2013/main/command">
      <pc:docMk xmlns:pc="http://schemas.microsoft.com/office/powerpoint/2013/main/command"/>
      <pc:sldMk xmlns:pc="http://schemas.microsoft.com/office/powerpoint/2013/main/command" cId="3364675095" sldId="404"/>
      <ac:spMk id="3" creationId="{FFCF0841-432F-DDC4-5248-27ABE2EB3088}"/>
    </ac:deMkLst>
    <p188:txBody>
      <a:bodyPr/>
      <a:lstStyle/>
      <a:p>
        <a:r>
          <a:rPr lang="de-DE"/>
          <a:t>Endbild im GUI</a:t>
        </a:r>
      </a:p>
    </p188:txBody>
  </p188:cm>
  <p188:cm id="{A717C7C3-E910-4A64-8406-165F6BBFD10C}" authorId="{CEA00995-94D7-41C1-051B-C1FF87FC2356}" created="2023-01-16T11:52:42.205">
    <pc:sldMkLst xmlns:pc="http://schemas.microsoft.com/office/powerpoint/2013/main/command">
      <pc:docMk/>
      <pc:sldMk cId="3364675095" sldId="404"/>
    </pc:sldMkLst>
    <p188:txBody>
      <a:bodyPr/>
      <a:lstStyle/>
      <a:p>
        <a:r>
          <a:rPr lang="de-DE"/>
          <a:t>Befehle rechts</a:t>
        </a:r>
      </a:p>
    </p188:txBody>
  </p188:cm>
</p188:cmLst>
</file>

<file path=ppt/comments/modernComment_197_933BFAFB.xml><?xml version="1.0" encoding="utf-8"?>
<p188:cmLst xmlns:a="http://schemas.openxmlformats.org/drawingml/2006/main" xmlns:r="http://schemas.openxmlformats.org/officeDocument/2006/relationships" xmlns:p188="http://schemas.microsoft.com/office/powerpoint/2018/8/main">
  <p188:cm id="{0B0D7CE5-B84D-42F2-BB4C-6BE1A5636781}" authorId="{CEA00995-94D7-41C1-051B-C1FF87FC2356}" created="2023-01-16T12:38:08.943">
    <ac:deMkLst xmlns:ac="http://schemas.microsoft.com/office/drawing/2013/main/command">
      <pc:docMk xmlns:pc="http://schemas.microsoft.com/office/powerpoint/2013/main/command"/>
      <pc:sldMk xmlns:pc="http://schemas.microsoft.com/office/powerpoint/2013/main/command" cId="2470181627" sldId="407"/>
      <ac:spMk id="3" creationId="{4C737B49-860F-85FC-2E52-05BC9C226DD3}"/>
    </ac:deMkLst>
    <p188:txBody>
      <a:bodyPr/>
      <a:lstStyle/>
      <a:p>
        <a:r>
          <a:rPr lang="de-DE"/>
          <a:t>Benutzte Methoden</a:t>
        </a:r>
      </a:p>
    </p188:txBody>
  </p188:cm>
  <p188:cm id="{AF542D99-3033-4C7F-A2C0-9B7C8B380E43}" authorId="{CEA00995-94D7-41C1-051B-C1FF87FC2356}" created="2023-01-16T12:41:47.731">
    <pc:sldMkLst xmlns:pc="http://schemas.microsoft.com/office/powerpoint/2013/main/command">
      <pc:docMk/>
      <pc:sldMk cId="2470181627" sldId="407"/>
    </pc:sldMkLst>
    <p188:txBody>
      <a:bodyPr/>
      <a:lstStyle/>
      <a:p>
        <a:r>
          <a:rPr lang="de-DE"/>
          <a:t>Bild von neuem Training</a:t>
        </a:r>
      </a:p>
    </p188:txBody>
  </p188:cm>
</p188:cmLst>
</file>

<file path=ppt/comments/modernComment_199_F2056BD5.xml><?xml version="1.0" encoding="utf-8"?>
<p188:cmLst xmlns:a="http://schemas.openxmlformats.org/drawingml/2006/main" xmlns:r="http://schemas.openxmlformats.org/officeDocument/2006/relationships" xmlns:p188="http://schemas.microsoft.com/office/powerpoint/2018/8/main">
  <p188:cm id="{F096CD48-956E-4272-B0F8-CEE4C2009442}" authorId="{CEA00995-94D7-41C1-051B-C1FF87FC2356}" created="2023-01-16T12:15:44.134">
    <pc:sldMkLst xmlns:pc="http://schemas.microsoft.com/office/powerpoint/2013/main/command">
      <pc:docMk/>
      <pc:sldMk cId="4060441557" sldId="409"/>
    </pc:sldMkLst>
    <p188:txBody>
      <a:bodyPr/>
      <a:lstStyle/>
      <a:p>
        <a:r>
          <a:rPr lang="de-DE"/>
          <a:t>Video von Durchlauf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16.01.2023</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16.01.2023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16.01.2023</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5272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16.01.2023</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242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397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0186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2969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10043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00495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8494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91_83B186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92_98CABC5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93_10F3BD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94_C88C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97_933BFAFB.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99_F2056BD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89_5BCE9CD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de-DE" sz="2800" dirty="0"/>
              <a:t>Bildverarbeitung -</a:t>
            </a:r>
            <a:br>
              <a:rPr lang="de-DE" sz="2800" dirty="0"/>
            </a:br>
            <a:r>
              <a:rPr lang="de-DE" sz="2800" dirty="0"/>
              <a:t>Abschlusspräsentation</a:t>
            </a:r>
            <a:br>
              <a:rPr lang="de-DE" sz="3600" dirty="0"/>
            </a:br>
            <a:r>
              <a:rPr lang="de-DE" sz="3600" b="1" dirty="0" err="1"/>
              <a:t>CoinCat</a:t>
            </a:r>
            <a:endParaRPr lang="de-DE" sz="3600" b="1" dirty="0"/>
          </a:p>
        </p:txBody>
      </p:sp>
      <p:pic>
        <p:nvPicPr>
          <p:cNvPr id="14" name="Bildplatzhalter 13" descr="Datenpunkte Digitaler Hintergr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Untertitel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fontScale="92500" lnSpcReduction="20000"/>
          </a:bodyPr>
          <a:lstStyle/>
          <a:p>
            <a:pPr rtl="0"/>
            <a:r>
              <a:rPr lang="de-DE" dirty="0"/>
              <a:t>Tarik Glasmacher</a:t>
            </a:r>
          </a:p>
          <a:p>
            <a:pPr rtl="0"/>
            <a:r>
              <a:rPr lang="de-DE" dirty="0"/>
              <a:t>Tim Bering</a:t>
            </a:r>
          </a:p>
          <a:p>
            <a:pPr rtl="0"/>
            <a:r>
              <a:rPr lang="de-DE" dirty="0"/>
              <a:t>Bildverarbeitung WS22/23</a:t>
            </a:r>
          </a:p>
          <a:p>
            <a:pPr rtl="0"/>
            <a:r>
              <a:rPr lang="de-DE" dirty="0"/>
              <a:t>Freiwilliges Abschlussprojekt</a:t>
            </a:r>
          </a:p>
        </p:txBody>
      </p:sp>
      <p:pic>
        <p:nvPicPr>
          <p:cNvPr id="5" name="Grafik 4">
            <a:extLst>
              <a:ext uri="{FF2B5EF4-FFF2-40B4-BE49-F238E27FC236}">
                <a16:creationId xmlns:a16="http://schemas.microsoft.com/office/drawing/2014/main" id="{23085908-3D20-A0D4-BD0B-0E477ED3C6EE}"/>
              </a:ext>
            </a:extLst>
          </p:cNvPr>
          <p:cNvPicPr>
            <a:picLocks noChangeAspect="1"/>
          </p:cNvPicPr>
          <p:nvPr/>
        </p:nvPicPr>
        <p:blipFill>
          <a:blip r:embed="rId4"/>
          <a:stretch>
            <a:fillRect/>
          </a:stretch>
        </p:blipFill>
        <p:spPr>
          <a:xfrm>
            <a:off x="-44558" y="-334289"/>
            <a:ext cx="7541476" cy="754147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50D31-2BEE-6410-2CDA-B31F1B7C885B}"/>
              </a:ext>
            </a:extLst>
          </p:cNvPr>
          <p:cNvSpPr>
            <a:spLocks noGrp="1"/>
          </p:cNvSpPr>
          <p:nvPr>
            <p:ph type="title"/>
          </p:nvPr>
        </p:nvSpPr>
        <p:spPr/>
        <p:txBody>
          <a:bodyPr/>
          <a:lstStyle/>
          <a:p>
            <a:r>
              <a:rPr lang="de-DE" dirty="0"/>
              <a:t>Vorbereitung I – Aufbau der Münzen</a:t>
            </a:r>
          </a:p>
        </p:txBody>
      </p:sp>
      <p:sp>
        <p:nvSpPr>
          <p:cNvPr id="3" name="Inhaltsplatzhalter 2">
            <a:extLst>
              <a:ext uri="{FF2B5EF4-FFF2-40B4-BE49-F238E27FC236}">
                <a16:creationId xmlns:a16="http://schemas.microsoft.com/office/drawing/2014/main" id="{3450C728-10EE-C9DC-A12E-DEAF87ADFDCD}"/>
              </a:ext>
            </a:extLst>
          </p:cNvPr>
          <p:cNvSpPr>
            <a:spLocks noGrp="1"/>
          </p:cNvSpPr>
          <p:nvPr>
            <p:ph idx="1"/>
          </p:nvPr>
        </p:nvSpPr>
        <p:spPr>
          <a:xfrm>
            <a:off x="550863" y="1824087"/>
            <a:ext cx="11090274" cy="3979625"/>
          </a:xfrm>
        </p:spPr>
        <p:txBody>
          <a:bodyPr/>
          <a:lstStyle/>
          <a:p>
            <a:r>
              <a:rPr lang="de-DE" dirty="0"/>
              <a:t>8 verschiedene Münztypen</a:t>
            </a:r>
          </a:p>
          <a:p>
            <a:r>
              <a:rPr lang="de-DE" dirty="0"/>
              <a:t>Große Ähnlichkeiten zwischen einigen Münzen</a:t>
            </a:r>
          </a:p>
          <a:p>
            <a:pPr lvl="1"/>
            <a:r>
              <a:rPr lang="de-DE" dirty="0"/>
              <a:t>0,01€ ; 0,02€ ; 0,05€ (</a:t>
            </a:r>
            <a:r>
              <a:rPr lang="de-DE" dirty="0" err="1"/>
              <a:t>Rotgeld</a:t>
            </a:r>
            <a:r>
              <a:rPr lang="de-DE" dirty="0"/>
              <a:t>)</a:t>
            </a:r>
          </a:p>
          <a:p>
            <a:pPr lvl="1"/>
            <a:r>
              <a:rPr lang="de-DE" dirty="0"/>
              <a:t>0,10€ ; 0,20€ ; 0,50€ (Kleingeld)</a:t>
            </a:r>
          </a:p>
          <a:p>
            <a:r>
              <a:rPr lang="de-DE" dirty="0" err="1"/>
              <a:t>Rotgeld</a:t>
            </a:r>
            <a:r>
              <a:rPr lang="de-DE" dirty="0"/>
              <a:t>: Schriftzug oben rechts, Kreis unten rechts, Diagonale Linien</a:t>
            </a:r>
          </a:p>
          <a:p>
            <a:r>
              <a:rPr lang="de-DE" dirty="0"/>
              <a:t>Kleingeld: Schriftzug unten rechts, Zeichen links mittig, Vertikale Linien links</a:t>
            </a:r>
          </a:p>
          <a:p>
            <a:r>
              <a:rPr lang="de-DE" dirty="0"/>
              <a:t>Metalle der 1,00€- und 2,00€-Münze sind jeweils invertiert</a:t>
            </a:r>
          </a:p>
          <a:p>
            <a:r>
              <a:rPr lang="de-DE" dirty="0"/>
              <a:t>Teilreflektierende Oberflächen</a:t>
            </a:r>
          </a:p>
        </p:txBody>
      </p:sp>
      <p:sp>
        <p:nvSpPr>
          <p:cNvPr id="4" name="Datumsplatzhalter 3">
            <a:extLst>
              <a:ext uri="{FF2B5EF4-FFF2-40B4-BE49-F238E27FC236}">
                <a16:creationId xmlns:a16="http://schemas.microsoft.com/office/drawing/2014/main" id="{139A23ED-486E-2DD6-E640-63B4BC91C0FF}"/>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005EC14B-EA12-A80A-74F0-97786E575136}"/>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3682F3F7-3BD4-34AF-6D66-22177F1F1B63}"/>
              </a:ext>
            </a:extLst>
          </p:cNvPr>
          <p:cNvSpPr>
            <a:spLocks noGrp="1"/>
          </p:cNvSpPr>
          <p:nvPr>
            <p:ph type="sldNum" sz="quarter" idx="12"/>
          </p:nvPr>
        </p:nvSpPr>
        <p:spPr/>
        <p:txBody>
          <a:bodyPr/>
          <a:lstStyle/>
          <a:p>
            <a:pPr rtl="0"/>
            <a:fld id="{DBA1B0FB-D917-4C8C-928F-313BD683BF39}" type="slidenum">
              <a:rPr lang="de-DE" smtClean="0"/>
              <a:t>10</a:t>
            </a:fld>
            <a:endParaRPr lang="de-DE"/>
          </a:p>
        </p:txBody>
      </p:sp>
      <p:pic>
        <p:nvPicPr>
          <p:cNvPr id="8" name="Grafik 7">
            <a:extLst>
              <a:ext uri="{FF2B5EF4-FFF2-40B4-BE49-F238E27FC236}">
                <a16:creationId xmlns:a16="http://schemas.microsoft.com/office/drawing/2014/main" id="{A78E6A12-B6C6-CFD6-23AD-8664F9ABFEC6}"/>
              </a:ext>
            </a:extLst>
          </p:cNvPr>
          <p:cNvPicPr>
            <a:picLocks noChangeAspect="1"/>
          </p:cNvPicPr>
          <p:nvPr/>
        </p:nvPicPr>
        <p:blipFill>
          <a:blip r:embed="rId2"/>
          <a:stretch>
            <a:fillRect/>
          </a:stretch>
        </p:blipFill>
        <p:spPr>
          <a:xfrm>
            <a:off x="7951441" y="1369163"/>
            <a:ext cx="3994844" cy="290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57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9BE9DC-8A67-3082-1191-857FCE34DE1A}"/>
              </a:ext>
            </a:extLst>
          </p:cNvPr>
          <p:cNvSpPr>
            <a:spLocks noGrp="1"/>
          </p:cNvSpPr>
          <p:nvPr>
            <p:ph type="title"/>
          </p:nvPr>
        </p:nvSpPr>
        <p:spPr/>
        <p:txBody>
          <a:bodyPr/>
          <a:lstStyle/>
          <a:p>
            <a:r>
              <a:rPr lang="de-DE" dirty="0"/>
              <a:t>Vorbereitung II – Aufbau des Eingabebildes</a:t>
            </a:r>
          </a:p>
        </p:txBody>
      </p:sp>
      <p:sp>
        <p:nvSpPr>
          <p:cNvPr id="3" name="Inhaltsplatzhalter 2">
            <a:extLst>
              <a:ext uri="{FF2B5EF4-FFF2-40B4-BE49-F238E27FC236}">
                <a16:creationId xmlns:a16="http://schemas.microsoft.com/office/drawing/2014/main" id="{F56813D3-6D6B-E09D-FBE9-02DD8E7E50F7}"/>
              </a:ext>
            </a:extLst>
          </p:cNvPr>
          <p:cNvSpPr>
            <a:spLocks noGrp="1"/>
          </p:cNvSpPr>
          <p:nvPr>
            <p:ph idx="1"/>
          </p:nvPr>
        </p:nvSpPr>
        <p:spPr>
          <a:xfrm>
            <a:off x="550862" y="1934988"/>
            <a:ext cx="11090274" cy="2721019"/>
          </a:xfrm>
        </p:spPr>
        <p:txBody>
          <a:bodyPr/>
          <a:lstStyle/>
          <a:p>
            <a:r>
              <a:rPr lang="de-DE" dirty="0"/>
              <a:t>Potenzielle Überlagerung von Münzen</a:t>
            </a:r>
          </a:p>
          <a:p>
            <a:r>
              <a:rPr lang="de-DE" dirty="0"/>
              <a:t>Nicht durchgängig gleiche Vorderseite</a:t>
            </a:r>
          </a:p>
          <a:p>
            <a:r>
              <a:rPr lang="de-DE" dirty="0"/>
              <a:t>Unterschiedliche Belichtung</a:t>
            </a:r>
          </a:p>
          <a:p>
            <a:r>
              <a:rPr lang="de-DE" dirty="0"/>
              <a:t>Unterschiedliche Auflösung</a:t>
            </a:r>
          </a:p>
          <a:p>
            <a:r>
              <a:rPr lang="de-DE" dirty="0"/>
              <a:t>Unterschiedliche Brennweiten</a:t>
            </a:r>
          </a:p>
          <a:p>
            <a:r>
              <a:rPr lang="de-DE" dirty="0"/>
              <a:t>Abgeschnittene Münzen</a:t>
            </a:r>
          </a:p>
          <a:p>
            <a:r>
              <a:rPr lang="de-DE" dirty="0"/>
              <a:t>Perspektivische Verzerrung*</a:t>
            </a:r>
          </a:p>
        </p:txBody>
      </p:sp>
      <p:sp>
        <p:nvSpPr>
          <p:cNvPr id="4" name="Datumsplatzhalter 3">
            <a:extLst>
              <a:ext uri="{FF2B5EF4-FFF2-40B4-BE49-F238E27FC236}">
                <a16:creationId xmlns:a16="http://schemas.microsoft.com/office/drawing/2014/main" id="{B16EE26F-B385-2A8C-7750-35B940317EF6}"/>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8EE22CAF-9CB4-61CC-250C-6ECD4B6AC173}"/>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2EA2980C-EC67-6EEF-2C02-B2BFA6598F53}"/>
              </a:ext>
            </a:extLst>
          </p:cNvPr>
          <p:cNvSpPr>
            <a:spLocks noGrp="1"/>
          </p:cNvSpPr>
          <p:nvPr>
            <p:ph type="sldNum" sz="quarter" idx="12"/>
          </p:nvPr>
        </p:nvSpPr>
        <p:spPr/>
        <p:txBody>
          <a:bodyPr/>
          <a:lstStyle/>
          <a:p>
            <a:pPr rtl="0"/>
            <a:fld id="{DBA1B0FB-D917-4C8C-928F-313BD683BF39}" type="slidenum">
              <a:rPr lang="de-DE" smtClean="0"/>
              <a:t>11</a:t>
            </a:fld>
            <a:endParaRPr lang="de-DE"/>
          </a:p>
        </p:txBody>
      </p:sp>
      <p:sp>
        <p:nvSpPr>
          <p:cNvPr id="7" name="Textfeld 6">
            <a:extLst>
              <a:ext uri="{FF2B5EF4-FFF2-40B4-BE49-F238E27FC236}">
                <a16:creationId xmlns:a16="http://schemas.microsoft.com/office/drawing/2014/main" id="{2FC89C85-FBD2-98D3-1412-B5B39EDD3F1C}"/>
              </a:ext>
            </a:extLst>
          </p:cNvPr>
          <p:cNvSpPr txBox="1"/>
          <p:nvPr/>
        </p:nvSpPr>
        <p:spPr>
          <a:xfrm>
            <a:off x="550862" y="5795682"/>
            <a:ext cx="10926203" cy="261610"/>
          </a:xfrm>
          <a:prstGeom prst="rect">
            <a:avLst/>
          </a:prstGeom>
          <a:noFill/>
        </p:spPr>
        <p:txBody>
          <a:bodyPr wrap="square" rtlCol="0">
            <a:spAutoFit/>
          </a:bodyPr>
          <a:lstStyle/>
          <a:p>
            <a:r>
              <a:rPr lang="de-DE" sz="1100" i="1" dirty="0">
                <a:solidFill>
                  <a:schemeClr val="tx1">
                    <a:lumMod val="50000"/>
                  </a:schemeClr>
                </a:solidFill>
              </a:rPr>
              <a:t>*siehe Abschnitt „Methodik“</a:t>
            </a:r>
          </a:p>
        </p:txBody>
      </p:sp>
      <p:pic>
        <p:nvPicPr>
          <p:cNvPr id="9" name="Grafik 8" descr="Ein Bild, das Text enthält.&#10;&#10;Automatisch generierte Beschreibung">
            <a:extLst>
              <a:ext uri="{FF2B5EF4-FFF2-40B4-BE49-F238E27FC236}">
                <a16:creationId xmlns:a16="http://schemas.microsoft.com/office/drawing/2014/main" id="{699187C3-29D7-4BBE-F0D9-D380636768D6}"/>
              </a:ext>
            </a:extLst>
          </p:cNvPr>
          <p:cNvPicPr>
            <a:picLocks noChangeAspect="1"/>
          </p:cNvPicPr>
          <p:nvPr/>
        </p:nvPicPr>
        <p:blipFill rotWithShape="1">
          <a:blip r:embed="rId2"/>
          <a:srcRect l="18511" t="34020" r="22927" b="35882"/>
          <a:stretch/>
        </p:blipFill>
        <p:spPr>
          <a:xfrm>
            <a:off x="6548755" y="1555240"/>
            <a:ext cx="4784165" cy="4371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9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Methodik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12</a:t>
            </a:fld>
            <a:endParaRPr lang="de-DE"/>
          </a:p>
        </p:txBody>
      </p:sp>
    </p:spTree>
    <p:extLst>
      <p:ext uri="{BB962C8B-B14F-4D97-AF65-F5344CB8AC3E}">
        <p14:creationId xmlns:p14="http://schemas.microsoft.com/office/powerpoint/2010/main" val="178045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D8AF5-F898-FA16-66E9-D5B1F479E74F}"/>
              </a:ext>
            </a:extLst>
          </p:cNvPr>
          <p:cNvSpPr>
            <a:spLocks noGrp="1"/>
          </p:cNvSpPr>
          <p:nvPr>
            <p:ph type="title"/>
          </p:nvPr>
        </p:nvSpPr>
        <p:spPr/>
        <p:txBody>
          <a:bodyPr/>
          <a:lstStyle/>
          <a:p>
            <a:r>
              <a:rPr lang="de-DE" dirty="0"/>
              <a:t>Methodik - Übersicht</a:t>
            </a:r>
          </a:p>
        </p:txBody>
      </p:sp>
      <p:sp>
        <p:nvSpPr>
          <p:cNvPr id="3" name="Inhaltsplatzhalter 2">
            <a:extLst>
              <a:ext uri="{FF2B5EF4-FFF2-40B4-BE49-F238E27FC236}">
                <a16:creationId xmlns:a16="http://schemas.microsoft.com/office/drawing/2014/main" id="{B00D69EE-B09C-5085-C2D6-3F1C780D381F}"/>
              </a:ext>
            </a:extLst>
          </p:cNvPr>
          <p:cNvSpPr>
            <a:spLocks noGrp="1"/>
          </p:cNvSpPr>
          <p:nvPr>
            <p:ph idx="1"/>
          </p:nvPr>
        </p:nvSpPr>
        <p:spPr/>
        <p:txBody>
          <a:bodyPr/>
          <a:lstStyle/>
          <a:p>
            <a:r>
              <a:rPr lang="de-DE" dirty="0"/>
              <a:t>Image Classification mit eigens trainiertem </a:t>
            </a:r>
            <a:r>
              <a:rPr lang="de-DE" b="1" dirty="0"/>
              <a:t>neuralen Netzwerk</a:t>
            </a:r>
          </a:p>
          <a:p>
            <a:r>
              <a:rPr lang="de-DE" dirty="0"/>
              <a:t>Trainiertes Netzwerk wird mehrfach genutzt</a:t>
            </a:r>
          </a:p>
          <a:p>
            <a:pPr lvl="1"/>
            <a:r>
              <a:rPr lang="de-DE" dirty="0"/>
              <a:t>Netzwerk wird bei jedem Nutzen </a:t>
            </a:r>
            <a:r>
              <a:rPr lang="de-DE" b="1" dirty="0"/>
              <a:t>nicht</a:t>
            </a:r>
            <a:r>
              <a:rPr lang="de-DE" dirty="0"/>
              <a:t> neu trainiert</a:t>
            </a:r>
          </a:p>
          <a:p>
            <a:r>
              <a:rPr lang="de-DE" dirty="0"/>
              <a:t>3-Step-Verfahren bei Bildeingabe:</a:t>
            </a:r>
          </a:p>
          <a:p>
            <a:pPr marL="800100" lvl="1" indent="-342900">
              <a:buFont typeface="+mj-lt"/>
              <a:buAutoNum type="arabicPeriod"/>
            </a:pPr>
            <a:r>
              <a:rPr lang="de-DE" dirty="0"/>
              <a:t>Vorverarbeitung</a:t>
            </a:r>
          </a:p>
          <a:p>
            <a:pPr marL="800100" lvl="1" indent="-342900">
              <a:buFont typeface="+mj-lt"/>
              <a:buAutoNum type="arabicPeriod"/>
            </a:pPr>
            <a:r>
              <a:rPr lang="de-DE" dirty="0"/>
              <a:t>Klassifikation</a:t>
            </a:r>
          </a:p>
          <a:p>
            <a:pPr marL="800100" lvl="1" indent="-342900">
              <a:buFont typeface="+mj-lt"/>
              <a:buAutoNum type="arabicPeriod"/>
            </a:pPr>
            <a:r>
              <a:rPr lang="de-DE" dirty="0"/>
              <a:t>Nachverarbeitung</a:t>
            </a:r>
          </a:p>
          <a:p>
            <a:endParaRPr lang="de-DE" dirty="0"/>
          </a:p>
        </p:txBody>
      </p:sp>
      <p:sp>
        <p:nvSpPr>
          <p:cNvPr id="4" name="Datumsplatzhalter 3">
            <a:extLst>
              <a:ext uri="{FF2B5EF4-FFF2-40B4-BE49-F238E27FC236}">
                <a16:creationId xmlns:a16="http://schemas.microsoft.com/office/drawing/2014/main" id="{E2756C09-06BE-8C79-CD67-B964F170A96F}"/>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A0C5B990-5340-620B-C01C-646BA19A7FD5}"/>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F8274145-E0BA-10C7-E9C2-2A17DA84CA8E}"/>
              </a:ext>
            </a:extLst>
          </p:cNvPr>
          <p:cNvSpPr>
            <a:spLocks noGrp="1"/>
          </p:cNvSpPr>
          <p:nvPr>
            <p:ph type="sldNum" sz="quarter" idx="12"/>
          </p:nvPr>
        </p:nvSpPr>
        <p:spPr/>
        <p:txBody>
          <a:bodyPr/>
          <a:lstStyle/>
          <a:p>
            <a:pPr rtl="0"/>
            <a:fld id="{DBA1B0FB-D917-4C8C-928F-313BD683BF39}" type="slidenum">
              <a:rPr lang="de-DE" smtClean="0"/>
              <a:t>13</a:t>
            </a:fld>
            <a:endParaRPr lang="de-DE"/>
          </a:p>
        </p:txBody>
      </p:sp>
    </p:spTree>
    <p:extLst>
      <p:ext uri="{BB962C8B-B14F-4D97-AF65-F5344CB8AC3E}">
        <p14:creationId xmlns:p14="http://schemas.microsoft.com/office/powerpoint/2010/main" val="220944961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B952F-8AD6-81F7-A002-81350B736363}"/>
              </a:ext>
            </a:extLst>
          </p:cNvPr>
          <p:cNvSpPr>
            <a:spLocks noGrp="1"/>
          </p:cNvSpPr>
          <p:nvPr>
            <p:ph type="title"/>
          </p:nvPr>
        </p:nvSpPr>
        <p:spPr>
          <a:xfrm>
            <a:off x="550862" y="549275"/>
            <a:ext cx="11091600" cy="761813"/>
          </a:xfrm>
        </p:spPr>
        <p:txBody>
          <a:bodyPr/>
          <a:lstStyle/>
          <a:p>
            <a:r>
              <a:rPr lang="de-DE" dirty="0"/>
              <a:t>Methodik - Vorverarbeitung</a:t>
            </a:r>
          </a:p>
        </p:txBody>
      </p:sp>
      <p:sp>
        <p:nvSpPr>
          <p:cNvPr id="3" name="Inhaltsplatzhalter 2">
            <a:extLst>
              <a:ext uri="{FF2B5EF4-FFF2-40B4-BE49-F238E27FC236}">
                <a16:creationId xmlns:a16="http://schemas.microsoft.com/office/drawing/2014/main" id="{17FC1231-614B-88DB-A414-C067F3FB573C}"/>
              </a:ext>
            </a:extLst>
          </p:cNvPr>
          <p:cNvSpPr>
            <a:spLocks noGrp="1"/>
          </p:cNvSpPr>
          <p:nvPr>
            <p:ph idx="1"/>
          </p:nvPr>
        </p:nvSpPr>
        <p:spPr>
          <a:xfrm>
            <a:off x="550862" y="2171701"/>
            <a:ext cx="11090274" cy="4008530"/>
          </a:xfrm>
        </p:spPr>
        <p:txBody>
          <a:bodyPr/>
          <a:lstStyle/>
          <a:p>
            <a:r>
              <a:rPr lang="de-DE" dirty="0"/>
              <a:t>Hough-Transformation zur Erkennung von Kreisen</a:t>
            </a:r>
          </a:p>
          <a:p>
            <a:r>
              <a:rPr lang="de-DE" dirty="0"/>
              <a:t>Ausschneiden der einzelnen Kreise</a:t>
            </a:r>
          </a:p>
          <a:p>
            <a:pPr lvl="1"/>
            <a:r>
              <a:rPr lang="de-DE" dirty="0"/>
              <a:t>Teilbildgröße auf 256x256px ändern</a:t>
            </a:r>
          </a:p>
          <a:p>
            <a:pPr lvl="2"/>
            <a:r>
              <a:rPr lang="de-DE" dirty="0"/>
              <a:t>Eingabegröße für neurales Netzwerk</a:t>
            </a:r>
          </a:p>
          <a:p>
            <a:r>
              <a:rPr lang="de-DE" dirty="0"/>
              <a:t>Erstellt Dictionary: Index </a:t>
            </a:r>
            <a:r>
              <a:rPr lang="de-DE" dirty="0">
                <a:sym typeface="Wingdings" panose="05000000000000000000" pitchFamily="2" charset="2"/>
              </a:rPr>
              <a:t> Bild-Pfad | Position auf Eingabebild | Radius | Münzwert (Platzhalter)</a:t>
            </a:r>
            <a:endParaRPr lang="de-DE" dirty="0"/>
          </a:p>
        </p:txBody>
      </p:sp>
      <p:sp>
        <p:nvSpPr>
          <p:cNvPr id="4" name="Datumsplatzhalter 3">
            <a:extLst>
              <a:ext uri="{FF2B5EF4-FFF2-40B4-BE49-F238E27FC236}">
                <a16:creationId xmlns:a16="http://schemas.microsoft.com/office/drawing/2014/main" id="{134305AD-5E10-6F47-3785-CA5B37465A71}"/>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05EFF882-F7A2-DF4B-7EE7-B4902B4B44D6}"/>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CF983FB2-3AEC-13B2-8B01-DFABA270F893}"/>
              </a:ext>
            </a:extLst>
          </p:cNvPr>
          <p:cNvSpPr>
            <a:spLocks noGrp="1"/>
          </p:cNvSpPr>
          <p:nvPr>
            <p:ph type="sldNum" sz="quarter" idx="12"/>
          </p:nvPr>
        </p:nvSpPr>
        <p:spPr/>
        <p:txBody>
          <a:bodyPr/>
          <a:lstStyle/>
          <a:p>
            <a:pPr rtl="0"/>
            <a:fld id="{DBA1B0FB-D917-4C8C-928F-313BD683BF39}" type="slidenum">
              <a:rPr lang="de-DE" smtClean="0"/>
              <a:t>14</a:t>
            </a:fld>
            <a:endParaRPr lang="de-DE"/>
          </a:p>
        </p:txBody>
      </p:sp>
    </p:spTree>
    <p:extLst>
      <p:ext uri="{BB962C8B-B14F-4D97-AF65-F5344CB8AC3E}">
        <p14:creationId xmlns:p14="http://schemas.microsoft.com/office/powerpoint/2010/main" val="256342331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9CE5-3696-0AC0-0839-16A1BAA9E54E}"/>
              </a:ext>
            </a:extLst>
          </p:cNvPr>
          <p:cNvSpPr>
            <a:spLocks noGrp="1"/>
          </p:cNvSpPr>
          <p:nvPr>
            <p:ph type="title"/>
          </p:nvPr>
        </p:nvSpPr>
        <p:spPr>
          <a:xfrm>
            <a:off x="550862" y="549275"/>
            <a:ext cx="11091600" cy="728196"/>
          </a:xfrm>
        </p:spPr>
        <p:txBody>
          <a:bodyPr/>
          <a:lstStyle/>
          <a:p>
            <a:r>
              <a:rPr lang="de-DE" dirty="0"/>
              <a:t>Methodik - Klassifizierung</a:t>
            </a:r>
          </a:p>
        </p:txBody>
      </p:sp>
      <p:sp>
        <p:nvSpPr>
          <p:cNvPr id="3" name="Inhaltsplatzhalter 2">
            <a:extLst>
              <a:ext uri="{FF2B5EF4-FFF2-40B4-BE49-F238E27FC236}">
                <a16:creationId xmlns:a16="http://schemas.microsoft.com/office/drawing/2014/main" id="{A8D88B4B-93E2-D088-C22E-2A2962644C10}"/>
              </a:ext>
            </a:extLst>
          </p:cNvPr>
          <p:cNvSpPr>
            <a:spLocks noGrp="1"/>
          </p:cNvSpPr>
          <p:nvPr>
            <p:ph idx="1"/>
          </p:nvPr>
        </p:nvSpPr>
        <p:spPr/>
        <p:txBody>
          <a:bodyPr/>
          <a:lstStyle/>
          <a:p>
            <a:r>
              <a:rPr lang="de-DE" dirty="0"/>
              <a:t>Einspeisen in neurales Netzwerk</a:t>
            </a:r>
          </a:p>
          <a:p>
            <a:r>
              <a:rPr lang="de-DE" dirty="0"/>
              <a:t>Aufstellen der Konfusionsmatrix</a:t>
            </a:r>
          </a:p>
          <a:p>
            <a:r>
              <a:rPr lang="de-DE" dirty="0"/>
              <a:t>Evaluieren: </a:t>
            </a:r>
            <a:r>
              <a:rPr lang="de-DE" i="1" dirty="0"/>
              <a:t>Handelt es sich bei dem Teilbild um eine Münze?</a:t>
            </a:r>
          </a:p>
          <a:p>
            <a:pPr lvl="1"/>
            <a:r>
              <a:rPr lang="de-DE" dirty="0"/>
              <a:t>Fester Wahrscheinlichkeits-Schwellwert</a:t>
            </a:r>
          </a:p>
          <a:p>
            <a:r>
              <a:rPr lang="de-DE" dirty="0"/>
              <a:t>Ändert Dictionary: Index </a:t>
            </a:r>
            <a:r>
              <a:rPr lang="de-DE" dirty="0">
                <a:sym typeface="Wingdings" panose="05000000000000000000" pitchFamily="2" charset="2"/>
              </a:rPr>
              <a:t> Münzwert als Dezimalzahl</a:t>
            </a:r>
          </a:p>
          <a:p>
            <a:pPr lvl="1"/>
            <a:r>
              <a:rPr lang="de-DE" dirty="0">
                <a:sym typeface="Wingdings" panose="05000000000000000000" pitchFamily="2" charset="2"/>
              </a:rPr>
              <a:t>Bei Nicht-Münzen-Einträgen: Münzwert = 0.00</a:t>
            </a:r>
          </a:p>
          <a:p>
            <a:r>
              <a:rPr lang="de-DE" dirty="0">
                <a:sym typeface="Wingdings" panose="05000000000000000000" pitchFamily="2" charset="2"/>
              </a:rPr>
              <a:t>Geändertes Dictionary wird weitergegeben</a:t>
            </a:r>
            <a:endParaRPr lang="de-DE" dirty="0"/>
          </a:p>
        </p:txBody>
      </p:sp>
      <p:sp>
        <p:nvSpPr>
          <p:cNvPr id="4" name="Datumsplatzhalter 3">
            <a:extLst>
              <a:ext uri="{FF2B5EF4-FFF2-40B4-BE49-F238E27FC236}">
                <a16:creationId xmlns:a16="http://schemas.microsoft.com/office/drawing/2014/main" id="{D4E68662-C000-0C8F-46F1-71F6C2D1FE4B}"/>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73EAF9CE-B3A4-0330-A9F5-57DA67DA8BF9}"/>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0744E975-C49A-8F0C-A2C9-78640D99C367}"/>
              </a:ext>
            </a:extLst>
          </p:cNvPr>
          <p:cNvSpPr>
            <a:spLocks noGrp="1"/>
          </p:cNvSpPr>
          <p:nvPr>
            <p:ph type="sldNum" sz="quarter" idx="12"/>
          </p:nvPr>
        </p:nvSpPr>
        <p:spPr/>
        <p:txBody>
          <a:bodyPr/>
          <a:lstStyle/>
          <a:p>
            <a:pPr rtl="0"/>
            <a:fld id="{DBA1B0FB-D917-4C8C-928F-313BD683BF39}" type="slidenum">
              <a:rPr lang="de-DE" smtClean="0"/>
              <a:t>15</a:t>
            </a:fld>
            <a:endParaRPr lang="de-DE"/>
          </a:p>
        </p:txBody>
      </p:sp>
    </p:spTree>
    <p:extLst>
      <p:ext uri="{BB962C8B-B14F-4D97-AF65-F5344CB8AC3E}">
        <p14:creationId xmlns:p14="http://schemas.microsoft.com/office/powerpoint/2010/main" val="1777557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dirty="0"/>
              <a:t>Methodik – End-Dictionary (Beispiel)</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57060449"/>
              </p:ext>
            </p:extLst>
          </p:nvPr>
        </p:nvGraphicFramePr>
        <p:xfrm>
          <a:off x="550863" y="2112963"/>
          <a:ext cx="11090275" cy="2613456"/>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rtl="0"/>
                      <a:r>
                        <a:rPr lang="de-DE" dirty="0"/>
                        <a:t>Index</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solidFill>
                  </a:tcPr>
                </a:tc>
                <a:tc>
                  <a:txBody>
                    <a:bodyPr/>
                    <a:lstStyle/>
                    <a:p>
                      <a:pPr algn="ctr" rtl="0"/>
                      <a:r>
                        <a:rPr lang="de-DE" dirty="0"/>
                        <a:t>Bild-Pfad </a:t>
                      </a:r>
                      <a:r>
                        <a:rPr lang="de-DE" i="1" dirty="0"/>
                        <a:t>[String]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Position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Durchmesser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Wert </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/img_01.jpg“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(203, 154)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/img_02.jpg“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(451, 85)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/img_03.jpg“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(122, 384)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dirty="0">
                          <a:solidFill>
                            <a:schemeClr val="tx1"/>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/img_04.jpg“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(130, 706)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62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Tree>
    <p:extLst>
      <p:ext uri="{BB962C8B-B14F-4D97-AF65-F5344CB8AC3E}">
        <p14:creationId xmlns:p14="http://schemas.microsoft.com/office/powerpoint/2010/main" val="24969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D22E5-BCEF-C9BA-5A1A-DC92B7D36E1C}"/>
              </a:ext>
            </a:extLst>
          </p:cNvPr>
          <p:cNvSpPr>
            <a:spLocks noGrp="1"/>
          </p:cNvSpPr>
          <p:nvPr>
            <p:ph type="title"/>
          </p:nvPr>
        </p:nvSpPr>
        <p:spPr/>
        <p:txBody>
          <a:bodyPr/>
          <a:lstStyle/>
          <a:p>
            <a:r>
              <a:rPr lang="de-DE" dirty="0"/>
              <a:t>Methodik - Nachbearbeitung</a:t>
            </a:r>
          </a:p>
        </p:txBody>
      </p:sp>
      <p:sp>
        <p:nvSpPr>
          <p:cNvPr id="3" name="Inhaltsplatzhalter 2">
            <a:extLst>
              <a:ext uri="{FF2B5EF4-FFF2-40B4-BE49-F238E27FC236}">
                <a16:creationId xmlns:a16="http://schemas.microsoft.com/office/drawing/2014/main" id="{FFCF0841-432F-DDC4-5248-27ABE2EB3088}"/>
              </a:ext>
            </a:extLst>
          </p:cNvPr>
          <p:cNvSpPr>
            <a:spLocks noGrp="1"/>
          </p:cNvSpPr>
          <p:nvPr>
            <p:ph idx="1"/>
          </p:nvPr>
        </p:nvSpPr>
        <p:spPr>
          <a:xfrm>
            <a:off x="550863" y="2776818"/>
            <a:ext cx="11090274" cy="3316006"/>
          </a:xfrm>
        </p:spPr>
        <p:txBody>
          <a:bodyPr/>
          <a:lstStyle/>
          <a:p>
            <a:r>
              <a:rPr lang="de-DE" dirty="0"/>
              <a:t>Zusammenzählen der Werte</a:t>
            </a:r>
          </a:p>
          <a:p>
            <a:r>
              <a:rPr lang="de-DE" dirty="0"/>
              <a:t>Einfärben der Münzen</a:t>
            </a:r>
          </a:p>
          <a:p>
            <a:pPr lvl="1"/>
            <a:r>
              <a:rPr lang="de-DE" dirty="0"/>
              <a:t>Ggf. mit Filter: </a:t>
            </a:r>
            <a:r>
              <a:rPr lang="de-DE" i="1" dirty="0"/>
              <a:t>Gewünschter Betrag / Kleingeld oder wenige Münzen?</a:t>
            </a:r>
          </a:p>
        </p:txBody>
      </p:sp>
      <p:sp>
        <p:nvSpPr>
          <p:cNvPr id="4" name="Datumsplatzhalter 3">
            <a:extLst>
              <a:ext uri="{FF2B5EF4-FFF2-40B4-BE49-F238E27FC236}">
                <a16:creationId xmlns:a16="http://schemas.microsoft.com/office/drawing/2014/main" id="{85576508-5A97-979E-4E26-DC293ACD3477}"/>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D6698C03-0D5A-7B98-DEB7-7935C0C15DCE}"/>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C0F4AD20-B721-8CE9-9F44-DDC841C36280}"/>
              </a:ext>
            </a:extLst>
          </p:cNvPr>
          <p:cNvSpPr>
            <a:spLocks noGrp="1"/>
          </p:cNvSpPr>
          <p:nvPr>
            <p:ph type="sldNum" sz="quarter" idx="12"/>
          </p:nvPr>
        </p:nvSpPr>
        <p:spPr/>
        <p:txBody>
          <a:bodyPr/>
          <a:lstStyle/>
          <a:p>
            <a:pPr rtl="0"/>
            <a:fld id="{DBA1B0FB-D917-4C8C-928F-313BD683BF39}" type="slidenum">
              <a:rPr lang="de-DE" smtClean="0"/>
              <a:t>17</a:t>
            </a:fld>
            <a:endParaRPr lang="de-DE"/>
          </a:p>
        </p:txBody>
      </p:sp>
    </p:spTree>
    <p:extLst>
      <p:ext uri="{BB962C8B-B14F-4D97-AF65-F5344CB8AC3E}">
        <p14:creationId xmlns:p14="http://schemas.microsoft.com/office/powerpoint/2010/main" val="336467509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811A1-EA06-E5A7-4822-7B8EA0952319}"/>
              </a:ext>
            </a:extLst>
          </p:cNvPr>
          <p:cNvSpPr>
            <a:spLocks noGrp="1"/>
          </p:cNvSpPr>
          <p:nvPr>
            <p:ph type="title"/>
          </p:nvPr>
        </p:nvSpPr>
        <p:spPr/>
        <p:txBody>
          <a:bodyPr/>
          <a:lstStyle/>
          <a:p>
            <a:r>
              <a:rPr lang="de-DE" dirty="0"/>
              <a:t>Methodik – Training des neuralen Netzwerks</a:t>
            </a:r>
          </a:p>
        </p:txBody>
      </p:sp>
      <p:sp>
        <p:nvSpPr>
          <p:cNvPr id="3" name="Inhaltsplatzhalter 2">
            <a:extLst>
              <a:ext uri="{FF2B5EF4-FFF2-40B4-BE49-F238E27FC236}">
                <a16:creationId xmlns:a16="http://schemas.microsoft.com/office/drawing/2014/main" id="{4C737B49-860F-85FC-2E52-05BC9C226DD3}"/>
              </a:ext>
            </a:extLst>
          </p:cNvPr>
          <p:cNvSpPr>
            <a:spLocks noGrp="1"/>
          </p:cNvSpPr>
          <p:nvPr>
            <p:ph idx="1"/>
          </p:nvPr>
        </p:nvSpPr>
        <p:spPr/>
        <p:txBody>
          <a:bodyPr/>
          <a:lstStyle/>
          <a:p>
            <a:r>
              <a:rPr lang="de-DE" dirty="0"/>
              <a:t>SGDM-NN</a:t>
            </a:r>
          </a:p>
          <a:p>
            <a:r>
              <a:rPr lang="de-DE" dirty="0"/>
              <a:t>Klassifizierung auf 8 Labels</a:t>
            </a:r>
          </a:p>
          <a:p>
            <a:r>
              <a:rPr lang="de-DE" dirty="0"/>
              <a:t>Eingabegröße: 256x256px (Farbbilder)</a:t>
            </a:r>
          </a:p>
          <a:p>
            <a:r>
              <a:rPr lang="de-DE" dirty="0"/>
              <a:t>Verhältnis Trainings- zu Validierungsdaten: 75% - 25%</a:t>
            </a:r>
          </a:p>
          <a:p>
            <a:pPr marL="0" indent="0">
              <a:buNone/>
            </a:pPr>
            <a:r>
              <a:rPr lang="de-DE" sz="1400" i="1" dirty="0" err="1">
                <a:solidFill>
                  <a:schemeClr val="accent3">
                    <a:alpha val="60000"/>
                  </a:schemeClr>
                </a:solidFill>
              </a:rPr>
              <a:t>imageInputLayer</a:t>
            </a:r>
            <a:r>
              <a:rPr lang="de-DE" sz="1400" i="1" dirty="0">
                <a:solidFill>
                  <a:schemeClr val="accent3">
                    <a:alpha val="60000"/>
                  </a:schemeClr>
                </a:solidFill>
              </a:rPr>
              <a:t> </a:t>
            </a:r>
            <a:r>
              <a:rPr lang="de-DE" sz="1400" i="1" dirty="0">
                <a:solidFill>
                  <a:schemeClr val="accent3">
                    <a:alpha val="60000"/>
                  </a:schemeClr>
                </a:solidFill>
                <a:sym typeface="Wingdings" panose="05000000000000000000" pitchFamily="2" charset="2"/>
              </a:rPr>
              <a:t> convolution2dLayer  </a:t>
            </a:r>
            <a:r>
              <a:rPr lang="de-DE" sz="1400" i="1" dirty="0" err="1">
                <a:solidFill>
                  <a:schemeClr val="accent3">
                    <a:alpha val="60000"/>
                  </a:schemeClr>
                </a:solidFill>
                <a:sym typeface="Wingdings" panose="05000000000000000000" pitchFamily="2" charset="2"/>
              </a:rPr>
              <a:t>batchNormalizationLayer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reluLayer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fullyConnectedLayer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softmaxLayer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classificationLayer</a:t>
            </a:r>
            <a:endParaRPr lang="de-DE" sz="1400" i="1" dirty="0">
              <a:solidFill>
                <a:schemeClr val="accent3">
                  <a:alpha val="60000"/>
                </a:schemeClr>
              </a:solidFill>
            </a:endParaRPr>
          </a:p>
          <a:p>
            <a:endParaRPr lang="de-DE" dirty="0"/>
          </a:p>
        </p:txBody>
      </p:sp>
      <p:sp>
        <p:nvSpPr>
          <p:cNvPr id="4" name="Datumsplatzhalter 3">
            <a:extLst>
              <a:ext uri="{FF2B5EF4-FFF2-40B4-BE49-F238E27FC236}">
                <a16:creationId xmlns:a16="http://schemas.microsoft.com/office/drawing/2014/main" id="{7258E078-E7F9-F2AE-D194-3A2D76AD3A4E}"/>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59E369B7-0862-B821-312B-7D2AB996C522}"/>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B906E226-6F2B-7103-464E-285FCFB1FC4F}"/>
              </a:ext>
            </a:extLst>
          </p:cNvPr>
          <p:cNvSpPr>
            <a:spLocks noGrp="1"/>
          </p:cNvSpPr>
          <p:nvPr>
            <p:ph type="sldNum" sz="quarter" idx="12"/>
          </p:nvPr>
        </p:nvSpPr>
        <p:spPr/>
        <p:txBody>
          <a:bodyPr/>
          <a:lstStyle/>
          <a:p>
            <a:pPr rtl="0"/>
            <a:fld id="{DBA1B0FB-D917-4C8C-928F-313BD683BF39}" type="slidenum">
              <a:rPr lang="de-DE" smtClean="0"/>
              <a:t>18</a:t>
            </a:fld>
            <a:endParaRPr lang="de-DE"/>
          </a:p>
        </p:txBody>
      </p:sp>
    </p:spTree>
    <p:extLst>
      <p:ext uri="{BB962C8B-B14F-4D97-AF65-F5344CB8AC3E}">
        <p14:creationId xmlns:p14="http://schemas.microsoft.com/office/powerpoint/2010/main" val="247018162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Evaluation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19</a:t>
            </a:fld>
            <a:endParaRPr lang="de-DE"/>
          </a:p>
        </p:txBody>
      </p:sp>
    </p:spTree>
    <p:extLst>
      <p:ext uri="{BB962C8B-B14F-4D97-AF65-F5344CB8AC3E}">
        <p14:creationId xmlns:p14="http://schemas.microsoft.com/office/powerpoint/2010/main" val="123448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281472"/>
            <a:ext cx="3565524" cy="629840"/>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1445171"/>
            <a:ext cx="3565525" cy="3348000"/>
          </a:xfrm>
        </p:spPr>
        <p:txBody>
          <a:bodyPr rtlCol="0"/>
          <a:lstStyle/>
          <a:p>
            <a:pPr marL="342900" indent="-342900" rtl="0">
              <a:lnSpc>
                <a:spcPct val="100000"/>
              </a:lnSpc>
              <a:spcBef>
                <a:spcPts val="500"/>
              </a:spcBef>
              <a:buFont typeface="Arial" panose="020B0604020202020204" pitchFamily="34" charset="0"/>
              <a:buChar char="•"/>
            </a:pPr>
            <a:r>
              <a:rPr lang="de-DE" sz="1800" dirty="0"/>
              <a:t>Projektüberblick</a:t>
            </a:r>
          </a:p>
          <a:p>
            <a:pPr marL="342900" indent="-342900" rtl="0">
              <a:lnSpc>
                <a:spcPct val="100000"/>
              </a:lnSpc>
              <a:spcBef>
                <a:spcPts val="500"/>
              </a:spcBef>
              <a:buFont typeface="Arial" panose="020B0604020202020204" pitchFamily="34" charset="0"/>
              <a:buChar char="•"/>
            </a:pPr>
            <a:r>
              <a:rPr lang="de-DE" sz="1800" dirty="0"/>
              <a:t>Motivation</a:t>
            </a:r>
          </a:p>
          <a:p>
            <a:pPr marL="342900" indent="-342900" rtl="0">
              <a:lnSpc>
                <a:spcPct val="100000"/>
              </a:lnSpc>
              <a:spcBef>
                <a:spcPts val="500"/>
              </a:spcBef>
              <a:buFont typeface="Arial" panose="020B0604020202020204" pitchFamily="34" charset="0"/>
              <a:buChar char="•"/>
            </a:pPr>
            <a:r>
              <a:rPr lang="de-DE" sz="1800" dirty="0"/>
              <a:t>Problem</a:t>
            </a:r>
          </a:p>
          <a:p>
            <a:pPr marL="342900" indent="-342900" rtl="0">
              <a:lnSpc>
                <a:spcPct val="100000"/>
              </a:lnSpc>
              <a:spcBef>
                <a:spcPts val="500"/>
              </a:spcBef>
              <a:buFont typeface="Arial" panose="020B0604020202020204" pitchFamily="34" charset="0"/>
              <a:buChar char="•"/>
            </a:pPr>
            <a:r>
              <a:rPr lang="de-DE" sz="1800" dirty="0"/>
              <a:t>Vorbereitung</a:t>
            </a:r>
          </a:p>
          <a:p>
            <a:pPr marL="342900" indent="-342900" rtl="0">
              <a:lnSpc>
                <a:spcPct val="100000"/>
              </a:lnSpc>
              <a:spcBef>
                <a:spcPts val="500"/>
              </a:spcBef>
              <a:buFont typeface="Arial" panose="020B0604020202020204" pitchFamily="34" charset="0"/>
              <a:buChar char="•"/>
            </a:pPr>
            <a:r>
              <a:rPr lang="de-DE" sz="1800" dirty="0"/>
              <a:t>Methodik</a:t>
            </a:r>
          </a:p>
          <a:p>
            <a:pPr marL="342900" indent="-342900" rtl="0">
              <a:lnSpc>
                <a:spcPct val="100000"/>
              </a:lnSpc>
              <a:spcBef>
                <a:spcPts val="500"/>
              </a:spcBef>
              <a:buFont typeface="Arial" panose="020B0604020202020204" pitchFamily="34" charset="0"/>
              <a:buChar char="•"/>
            </a:pPr>
            <a:r>
              <a:rPr lang="de-DE" sz="1800" dirty="0"/>
              <a:t>Evaluation</a:t>
            </a:r>
          </a:p>
          <a:p>
            <a:pPr marL="342900" indent="-342900" rtl="0">
              <a:lnSpc>
                <a:spcPct val="100000"/>
              </a:lnSpc>
              <a:spcBef>
                <a:spcPts val="500"/>
              </a:spcBef>
              <a:buFont typeface="Arial" panose="020B0604020202020204" pitchFamily="34" charset="0"/>
              <a:buChar char="•"/>
            </a:pPr>
            <a:r>
              <a:rPr lang="de-DE" sz="1800" dirty="0"/>
              <a:t>Ergebnis</a:t>
            </a:r>
          </a:p>
          <a:p>
            <a:pPr marL="342900" indent="-342900" rtl="0">
              <a:lnSpc>
                <a:spcPct val="100000"/>
              </a:lnSpc>
              <a:spcBef>
                <a:spcPts val="500"/>
              </a:spcBef>
              <a:buFont typeface="Arial" panose="020B0604020202020204" pitchFamily="34" charset="0"/>
              <a:buChar char="•"/>
            </a:pPr>
            <a:r>
              <a:rPr lang="de-DE" sz="1800" dirty="0"/>
              <a:t>Fazit</a:t>
            </a:r>
          </a:p>
          <a:p>
            <a:pPr marL="342900" indent="-342900" rtl="0">
              <a:lnSpc>
                <a:spcPct val="100000"/>
              </a:lnSpc>
              <a:spcBef>
                <a:spcPts val="500"/>
              </a:spcBef>
              <a:buFont typeface="Arial" panose="020B0604020202020204" pitchFamily="34" charset="0"/>
              <a:buChar char="•"/>
            </a:pPr>
            <a:r>
              <a:rPr lang="de-DE" sz="1800" dirty="0"/>
              <a:t>Weiterführende Ideen</a:t>
            </a:r>
          </a:p>
        </p:txBody>
      </p:sp>
      <p:pic>
        <p:nvPicPr>
          <p:cNvPr id="8" name="Bildplatzhalt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596771"/>
            <a:ext cx="3448558" cy="3448558"/>
          </a:xfrm>
        </p:spPr>
      </p:pic>
      <p:pic>
        <p:nvPicPr>
          <p:cNvPr id="10" name="Bildplatzhalt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596392"/>
            <a:ext cx="2263776" cy="2263776"/>
          </a:xfrm>
        </p:spPr>
      </p:pic>
      <p:pic>
        <p:nvPicPr>
          <p:cNvPr id="12" name="Bildplatzhalt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23851"/>
          <a:stretch/>
        </p:blipFill>
        <p:spPr>
          <a:xfrm>
            <a:off x="9130552" y="3324733"/>
            <a:ext cx="2897935" cy="2936876"/>
          </a:xfrm>
        </p:spPr>
      </p:pic>
      <p:sp>
        <p:nvSpPr>
          <p:cNvPr id="13" name="Datumsplatzhalt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14" name="Fußzeilenplatzhalt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F2E63-E742-02D9-1784-D9E9B3578071}"/>
              </a:ext>
            </a:extLst>
          </p:cNvPr>
          <p:cNvSpPr>
            <a:spLocks noGrp="1"/>
          </p:cNvSpPr>
          <p:nvPr>
            <p:ph type="title"/>
          </p:nvPr>
        </p:nvSpPr>
        <p:spPr>
          <a:xfrm>
            <a:off x="550862" y="549275"/>
            <a:ext cx="11091600" cy="768537"/>
          </a:xfrm>
        </p:spPr>
        <p:txBody>
          <a:bodyPr/>
          <a:lstStyle/>
          <a:p>
            <a:r>
              <a:rPr lang="de-DE" dirty="0"/>
              <a:t>Evaluation – Herausforderungen I</a:t>
            </a:r>
          </a:p>
        </p:txBody>
      </p:sp>
      <p:sp>
        <p:nvSpPr>
          <p:cNvPr id="3" name="Inhaltsplatzhalter 2">
            <a:extLst>
              <a:ext uri="{FF2B5EF4-FFF2-40B4-BE49-F238E27FC236}">
                <a16:creationId xmlns:a16="http://schemas.microsoft.com/office/drawing/2014/main" id="{EFA5EFC5-47A3-E2D1-FF43-B3198918139D}"/>
              </a:ext>
            </a:extLst>
          </p:cNvPr>
          <p:cNvSpPr>
            <a:spLocks noGrp="1"/>
          </p:cNvSpPr>
          <p:nvPr>
            <p:ph idx="1"/>
          </p:nvPr>
        </p:nvSpPr>
        <p:spPr>
          <a:xfrm>
            <a:off x="550862" y="2878375"/>
            <a:ext cx="11090274" cy="3979625"/>
          </a:xfrm>
        </p:spPr>
        <p:txBody>
          <a:bodyPr/>
          <a:lstStyle/>
          <a:p>
            <a:pPr marL="457200" indent="-457200">
              <a:buFont typeface="+mj-lt"/>
              <a:buAutoNum type="arabicPeriod"/>
            </a:pPr>
            <a:r>
              <a:rPr lang="de-DE" sz="1800" dirty="0"/>
              <a:t>Anfangs: Hough-Algorithmus funktioniert nicht richtig</a:t>
            </a:r>
          </a:p>
          <a:p>
            <a:pPr lvl="1">
              <a:lnSpc>
                <a:spcPct val="100000"/>
              </a:lnSpc>
            </a:pPr>
            <a:r>
              <a:rPr lang="de-DE" sz="1200" dirty="0"/>
              <a:t>Potenzieller Lösungsansatz: Wechsel auf Python / </a:t>
            </a:r>
            <a:r>
              <a:rPr lang="de-DE" sz="1200" dirty="0" err="1"/>
              <a:t>opencv</a:t>
            </a:r>
            <a:r>
              <a:rPr lang="de-DE" sz="1200" dirty="0"/>
              <a:t> (verworfen)</a:t>
            </a:r>
          </a:p>
          <a:p>
            <a:pPr lvl="1">
              <a:lnSpc>
                <a:spcPct val="100000"/>
              </a:lnSpc>
            </a:pPr>
            <a:r>
              <a:rPr lang="de-DE" sz="1200" dirty="0"/>
              <a:t>Tatsächlicher Lösungsansatz: Parameter angepasst</a:t>
            </a:r>
          </a:p>
        </p:txBody>
      </p:sp>
      <p:sp>
        <p:nvSpPr>
          <p:cNvPr id="4" name="Datumsplatzhalter 3">
            <a:extLst>
              <a:ext uri="{FF2B5EF4-FFF2-40B4-BE49-F238E27FC236}">
                <a16:creationId xmlns:a16="http://schemas.microsoft.com/office/drawing/2014/main" id="{65081043-891A-8EF8-D366-EB68A6CCD8EE}"/>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FE031755-2472-EB48-1B91-827499E5710C}"/>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4985654A-CAD0-9311-52CA-D268B2CC5F65}"/>
              </a:ext>
            </a:extLst>
          </p:cNvPr>
          <p:cNvSpPr>
            <a:spLocks noGrp="1"/>
          </p:cNvSpPr>
          <p:nvPr>
            <p:ph type="sldNum" sz="quarter" idx="12"/>
          </p:nvPr>
        </p:nvSpPr>
        <p:spPr/>
        <p:txBody>
          <a:bodyPr/>
          <a:lstStyle/>
          <a:p>
            <a:pPr rtl="0"/>
            <a:fld id="{DBA1B0FB-D917-4C8C-928F-313BD683BF39}" type="slidenum">
              <a:rPr lang="de-DE" smtClean="0"/>
              <a:t>20</a:t>
            </a:fld>
            <a:endParaRPr lang="de-DE"/>
          </a:p>
        </p:txBody>
      </p:sp>
      <p:pic>
        <p:nvPicPr>
          <p:cNvPr id="7" name="Grafik 6">
            <a:extLst>
              <a:ext uri="{FF2B5EF4-FFF2-40B4-BE49-F238E27FC236}">
                <a16:creationId xmlns:a16="http://schemas.microsoft.com/office/drawing/2014/main" id="{44974068-EDAD-B9D2-7EC6-435A5E7FDCE9}"/>
              </a:ext>
            </a:extLst>
          </p:cNvPr>
          <p:cNvPicPr>
            <a:picLocks noChangeAspect="1"/>
          </p:cNvPicPr>
          <p:nvPr/>
        </p:nvPicPr>
        <p:blipFill rotWithShape="1">
          <a:blip r:embed="rId2"/>
          <a:srcRect t="2850"/>
          <a:stretch/>
        </p:blipFill>
        <p:spPr>
          <a:xfrm>
            <a:off x="6493437" y="1988069"/>
            <a:ext cx="5282170" cy="2881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4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4096A-F207-95F7-B15E-3C64AEC7032E}"/>
              </a:ext>
            </a:extLst>
          </p:cNvPr>
          <p:cNvSpPr>
            <a:spLocks noGrp="1"/>
          </p:cNvSpPr>
          <p:nvPr>
            <p:ph type="title"/>
          </p:nvPr>
        </p:nvSpPr>
        <p:spPr/>
        <p:txBody>
          <a:bodyPr/>
          <a:lstStyle/>
          <a:p>
            <a:r>
              <a:rPr lang="de-DE" dirty="0"/>
              <a:t>Evaluation – Herausforderungen II</a:t>
            </a:r>
          </a:p>
        </p:txBody>
      </p:sp>
      <p:sp>
        <p:nvSpPr>
          <p:cNvPr id="3" name="Inhaltsplatzhalter 2">
            <a:extLst>
              <a:ext uri="{FF2B5EF4-FFF2-40B4-BE49-F238E27FC236}">
                <a16:creationId xmlns:a16="http://schemas.microsoft.com/office/drawing/2014/main" id="{B749154C-1E0C-C933-DA47-79606B476B25}"/>
              </a:ext>
            </a:extLst>
          </p:cNvPr>
          <p:cNvSpPr>
            <a:spLocks noGrp="1"/>
          </p:cNvSpPr>
          <p:nvPr>
            <p:ph idx="1"/>
          </p:nvPr>
        </p:nvSpPr>
        <p:spPr>
          <a:xfrm>
            <a:off x="550862" y="2527587"/>
            <a:ext cx="11090274" cy="3979625"/>
          </a:xfrm>
        </p:spPr>
        <p:txBody>
          <a:bodyPr/>
          <a:lstStyle/>
          <a:p>
            <a:pPr marL="457200" indent="-457200">
              <a:buFont typeface="+mj-lt"/>
              <a:buAutoNum type="arabicPeriod" startAt="2"/>
            </a:pPr>
            <a:r>
              <a:rPr lang="de-DE" sz="1800" dirty="0"/>
              <a:t>Einseitige Trainingsdaten</a:t>
            </a:r>
          </a:p>
          <a:p>
            <a:pPr lvl="1">
              <a:lnSpc>
                <a:spcPct val="100000"/>
              </a:lnSpc>
            </a:pPr>
            <a:r>
              <a:rPr lang="de-DE" sz="1200" dirty="0"/>
              <a:t>Trainingsdaten werden von uns erhoben und durch Transformationen angepasst, </a:t>
            </a:r>
            <a:br>
              <a:rPr lang="de-DE" sz="1200" dirty="0"/>
            </a:br>
            <a:r>
              <a:rPr lang="de-DE" sz="1200" dirty="0"/>
              <a:t>um mehrere Trainingsbilder aus einem Referenzbild zu erzeugen</a:t>
            </a:r>
          </a:p>
          <a:p>
            <a:pPr lvl="1">
              <a:lnSpc>
                <a:spcPct val="100000"/>
              </a:lnSpc>
            </a:pPr>
            <a:r>
              <a:rPr lang="de-DE" sz="1200" dirty="0"/>
              <a:t>Anfangs: Nur ein Referenzbild pro Münze =&gt; Hohe Genauigkeit bei den Trainings- und Validierungsdaten, </a:t>
            </a:r>
            <a:br>
              <a:rPr lang="de-DE" sz="1200" dirty="0"/>
            </a:br>
            <a:r>
              <a:rPr lang="de-DE" sz="1200" dirty="0"/>
              <a:t>aber geringe Genauigkeit beim tatsächlichen Einsatz</a:t>
            </a:r>
          </a:p>
          <a:p>
            <a:pPr lvl="1">
              <a:lnSpc>
                <a:spcPct val="100000"/>
              </a:lnSpc>
            </a:pPr>
            <a:r>
              <a:rPr lang="de-DE" sz="1200" dirty="0"/>
              <a:t>Lösungsansatz: Mehr, unterschiedlichere Trainingsdaten</a:t>
            </a:r>
          </a:p>
          <a:p>
            <a:endParaRPr lang="de-DE" dirty="0"/>
          </a:p>
        </p:txBody>
      </p:sp>
      <p:sp>
        <p:nvSpPr>
          <p:cNvPr id="4" name="Datumsplatzhalter 3">
            <a:extLst>
              <a:ext uri="{FF2B5EF4-FFF2-40B4-BE49-F238E27FC236}">
                <a16:creationId xmlns:a16="http://schemas.microsoft.com/office/drawing/2014/main" id="{85194966-19D1-B505-7B47-C2E21938D589}"/>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74366CA9-6FD8-792F-0A15-D20E8D93F35F}"/>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1AB6DA09-9053-3D88-BE08-472524513948}"/>
              </a:ext>
            </a:extLst>
          </p:cNvPr>
          <p:cNvSpPr>
            <a:spLocks noGrp="1"/>
          </p:cNvSpPr>
          <p:nvPr>
            <p:ph type="sldNum" sz="quarter" idx="12"/>
          </p:nvPr>
        </p:nvSpPr>
        <p:spPr/>
        <p:txBody>
          <a:bodyPr/>
          <a:lstStyle/>
          <a:p>
            <a:pPr rtl="0"/>
            <a:fld id="{DBA1B0FB-D917-4C8C-928F-313BD683BF39}" type="slidenum">
              <a:rPr lang="de-DE" smtClean="0"/>
              <a:t>21</a:t>
            </a:fld>
            <a:endParaRPr lang="de-DE"/>
          </a:p>
        </p:txBody>
      </p:sp>
      <p:pic>
        <p:nvPicPr>
          <p:cNvPr id="7" name="Grafik 6">
            <a:extLst>
              <a:ext uri="{FF2B5EF4-FFF2-40B4-BE49-F238E27FC236}">
                <a16:creationId xmlns:a16="http://schemas.microsoft.com/office/drawing/2014/main" id="{326DBD71-7AC3-11A8-5C88-FA7186074817}"/>
              </a:ext>
            </a:extLst>
          </p:cNvPr>
          <p:cNvPicPr>
            <a:picLocks noChangeAspect="1"/>
          </p:cNvPicPr>
          <p:nvPr/>
        </p:nvPicPr>
        <p:blipFill>
          <a:blip r:embed="rId2"/>
          <a:stretch>
            <a:fillRect/>
          </a:stretch>
        </p:blipFill>
        <p:spPr>
          <a:xfrm>
            <a:off x="8640342" y="4095667"/>
            <a:ext cx="3000794" cy="2133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D6A16AC4-FBE9-86B8-C54C-35FF158BFC02}"/>
              </a:ext>
            </a:extLst>
          </p:cNvPr>
          <p:cNvPicPr>
            <a:picLocks noChangeAspect="1"/>
          </p:cNvPicPr>
          <p:nvPr/>
        </p:nvPicPr>
        <p:blipFill>
          <a:blip r:embed="rId3"/>
          <a:stretch>
            <a:fillRect/>
          </a:stretch>
        </p:blipFill>
        <p:spPr>
          <a:xfrm>
            <a:off x="8640342" y="1373794"/>
            <a:ext cx="2994805" cy="2398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29EA2B50-7766-691F-7397-D60C4B529FB3}"/>
              </a:ext>
            </a:extLst>
          </p:cNvPr>
          <p:cNvSpPr txBox="1"/>
          <p:nvPr/>
        </p:nvSpPr>
        <p:spPr>
          <a:xfrm>
            <a:off x="8640342" y="3779154"/>
            <a:ext cx="2141148" cy="276999"/>
          </a:xfrm>
          <a:prstGeom prst="rect">
            <a:avLst/>
          </a:prstGeom>
          <a:noFill/>
        </p:spPr>
        <p:txBody>
          <a:bodyPr wrap="square" rtlCol="0">
            <a:spAutoFit/>
          </a:bodyPr>
          <a:lstStyle/>
          <a:p>
            <a:r>
              <a:rPr lang="de-DE" sz="1200" i="1" dirty="0">
                <a:solidFill>
                  <a:schemeClr val="tx1">
                    <a:lumMod val="65000"/>
                  </a:schemeClr>
                </a:solidFill>
              </a:rPr>
              <a:t>Validierungsdaten</a:t>
            </a:r>
          </a:p>
        </p:txBody>
      </p:sp>
      <p:sp>
        <p:nvSpPr>
          <p:cNvPr id="10" name="Textfeld 9">
            <a:extLst>
              <a:ext uri="{FF2B5EF4-FFF2-40B4-BE49-F238E27FC236}">
                <a16:creationId xmlns:a16="http://schemas.microsoft.com/office/drawing/2014/main" id="{8FE5A405-2F20-1AC6-0765-A23A6D778FE4}"/>
              </a:ext>
            </a:extLst>
          </p:cNvPr>
          <p:cNvSpPr txBox="1"/>
          <p:nvPr/>
        </p:nvSpPr>
        <p:spPr>
          <a:xfrm>
            <a:off x="8640342" y="6230213"/>
            <a:ext cx="2141148" cy="276999"/>
          </a:xfrm>
          <a:prstGeom prst="rect">
            <a:avLst/>
          </a:prstGeom>
          <a:noFill/>
        </p:spPr>
        <p:txBody>
          <a:bodyPr wrap="square" rtlCol="0">
            <a:spAutoFit/>
          </a:bodyPr>
          <a:lstStyle/>
          <a:p>
            <a:r>
              <a:rPr lang="de-DE" sz="1200" i="1" dirty="0">
                <a:solidFill>
                  <a:schemeClr val="tx1">
                    <a:lumMod val="65000"/>
                  </a:schemeClr>
                </a:solidFill>
              </a:rPr>
              <a:t>Testdaten</a:t>
            </a:r>
          </a:p>
        </p:txBody>
      </p:sp>
    </p:spTree>
    <p:extLst>
      <p:ext uri="{BB962C8B-B14F-4D97-AF65-F5344CB8AC3E}">
        <p14:creationId xmlns:p14="http://schemas.microsoft.com/office/powerpoint/2010/main" val="303973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931A5-B646-FA4C-D42F-E158286A0417}"/>
              </a:ext>
            </a:extLst>
          </p:cNvPr>
          <p:cNvSpPr>
            <a:spLocks noGrp="1"/>
          </p:cNvSpPr>
          <p:nvPr>
            <p:ph type="title"/>
          </p:nvPr>
        </p:nvSpPr>
        <p:spPr/>
        <p:txBody>
          <a:bodyPr/>
          <a:lstStyle/>
          <a:p>
            <a:r>
              <a:rPr lang="de-DE" dirty="0"/>
              <a:t>Evaluation – Herausforderungen III</a:t>
            </a:r>
          </a:p>
        </p:txBody>
      </p:sp>
      <p:sp>
        <p:nvSpPr>
          <p:cNvPr id="3" name="Inhaltsplatzhalter 2">
            <a:extLst>
              <a:ext uri="{FF2B5EF4-FFF2-40B4-BE49-F238E27FC236}">
                <a16:creationId xmlns:a16="http://schemas.microsoft.com/office/drawing/2014/main" id="{C3829684-DF8F-90DE-9CA3-0AB4EC9FD5AD}"/>
              </a:ext>
            </a:extLst>
          </p:cNvPr>
          <p:cNvSpPr>
            <a:spLocks noGrp="1"/>
          </p:cNvSpPr>
          <p:nvPr>
            <p:ph idx="1"/>
          </p:nvPr>
        </p:nvSpPr>
        <p:spPr>
          <a:xfrm>
            <a:off x="550863" y="2396335"/>
            <a:ext cx="11090274" cy="3979625"/>
          </a:xfrm>
        </p:spPr>
        <p:txBody>
          <a:bodyPr/>
          <a:lstStyle/>
          <a:p>
            <a:pPr marL="457200" indent="-457200">
              <a:buFont typeface="+mj-lt"/>
              <a:buAutoNum type="arabicPeriod" startAt="3"/>
            </a:pPr>
            <a:r>
              <a:rPr lang="de-DE" sz="1800" dirty="0"/>
              <a:t>Performance</a:t>
            </a:r>
          </a:p>
          <a:p>
            <a:pPr lvl="1">
              <a:spcBef>
                <a:spcPts val="100"/>
              </a:spcBef>
            </a:pPr>
            <a:r>
              <a:rPr lang="de-DE" sz="1200" dirty="0"/>
              <a:t>Trainieren eines Netzwerkes dauert lange</a:t>
            </a:r>
          </a:p>
          <a:p>
            <a:pPr lvl="2">
              <a:spcBef>
                <a:spcPts val="100"/>
              </a:spcBef>
            </a:pPr>
            <a:r>
              <a:rPr lang="de-DE" sz="1200" dirty="0"/>
              <a:t>Grund: </a:t>
            </a:r>
            <a:r>
              <a:rPr lang="de-DE" sz="1200" i="1" dirty="0" err="1">
                <a:solidFill>
                  <a:schemeClr val="accent1">
                    <a:lumMod val="60000"/>
                    <a:lumOff val="40000"/>
                    <a:alpha val="60000"/>
                  </a:schemeClr>
                </a:solidFill>
              </a:rPr>
              <a:t>trainNetwork</a:t>
            </a:r>
            <a:r>
              <a:rPr lang="de-DE" sz="1200" i="1" dirty="0">
                <a:solidFill>
                  <a:schemeClr val="accent1">
                    <a:lumMod val="60000"/>
                    <a:lumOff val="40000"/>
                    <a:alpha val="60000"/>
                  </a:schemeClr>
                </a:solidFill>
              </a:rPr>
              <a:t>(</a:t>
            </a:r>
            <a:r>
              <a:rPr lang="de-DE" sz="1200" i="1" dirty="0" err="1">
                <a:solidFill>
                  <a:schemeClr val="accent1">
                    <a:lumMod val="60000"/>
                    <a:lumOff val="40000"/>
                    <a:alpha val="60000"/>
                  </a:schemeClr>
                </a:solidFill>
              </a:rPr>
              <a:t>imds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layers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options</a:t>
            </a:r>
            <a:r>
              <a:rPr lang="de-DE" sz="1200" i="1" dirty="0">
                <a:solidFill>
                  <a:schemeClr val="accent1">
                    <a:lumMod val="60000"/>
                    <a:lumOff val="40000"/>
                    <a:alpha val="60000"/>
                  </a:schemeClr>
                </a:solidFill>
              </a:rPr>
              <a:t>)</a:t>
            </a:r>
            <a:r>
              <a:rPr lang="de-DE" sz="1200" i="1" dirty="0"/>
              <a:t> </a:t>
            </a:r>
            <a:r>
              <a:rPr lang="de-DE" sz="1200" dirty="0"/>
              <a:t>wird auf einzelnem CPU-Kern berechnet</a:t>
            </a:r>
          </a:p>
          <a:p>
            <a:pPr lvl="1">
              <a:spcBef>
                <a:spcPts val="100"/>
              </a:spcBef>
            </a:pPr>
            <a:r>
              <a:rPr lang="de-DE" sz="1200" dirty="0"/>
              <a:t>Lösungsansatz: Nutzen der Parallel Computing Toolbox</a:t>
            </a:r>
          </a:p>
          <a:p>
            <a:pPr lvl="2">
              <a:spcBef>
                <a:spcPts val="100"/>
              </a:spcBef>
            </a:pPr>
            <a:r>
              <a:rPr lang="de-DE" sz="1200" dirty="0"/>
              <a:t>Parallel Pooling (</a:t>
            </a:r>
            <a:r>
              <a:rPr lang="de-DE" sz="1200" dirty="0" err="1"/>
              <a:t>Parpooling</a:t>
            </a:r>
            <a:r>
              <a:rPr lang="de-DE" sz="1200" dirty="0"/>
              <a:t>) erlaubt Trainings auf bis zu 8 GPUs</a:t>
            </a:r>
          </a:p>
          <a:p>
            <a:pPr lvl="3">
              <a:spcBef>
                <a:spcPts val="100"/>
              </a:spcBef>
            </a:pPr>
            <a:r>
              <a:rPr lang="de-DE" sz="1200" dirty="0"/>
              <a:t>Der Trainingsalgorithmus wäre für den Einsatz in einem kleineren Cluster geeignet: Potenziell auf Cluster der FH </a:t>
            </a:r>
            <a:r>
              <a:rPr lang="de-DE" sz="1200" i="1" dirty="0"/>
              <a:t>(Prof. Elsen) </a:t>
            </a:r>
            <a:r>
              <a:rPr lang="de-DE" sz="1200" dirty="0"/>
              <a:t>ausführbar</a:t>
            </a:r>
          </a:p>
          <a:p>
            <a:pPr lvl="2">
              <a:spcBef>
                <a:spcPts val="100"/>
              </a:spcBef>
            </a:pPr>
            <a:r>
              <a:rPr lang="de-DE" sz="1200" dirty="0"/>
              <a:t>Zeitersparnis: ca. 57.8% pro Training </a:t>
            </a:r>
            <a:r>
              <a:rPr lang="de-DE" sz="1200" i="1" dirty="0"/>
              <a:t>(</a:t>
            </a:r>
            <a:r>
              <a:rPr lang="de-DE" sz="1200" i="1" dirty="0" err="1"/>
              <a:t>Ryzen</a:t>
            </a:r>
            <a:r>
              <a:rPr lang="de-DE" sz="1200" i="1" dirty="0"/>
              <a:t> 7 5800X vs. NVIDIA </a:t>
            </a:r>
            <a:r>
              <a:rPr lang="de-DE" sz="1200" i="1" dirty="0" err="1"/>
              <a:t>GeForce</a:t>
            </a:r>
            <a:r>
              <a:rPr lang="de-DE" sz="1200" i="1" dirty="0"/>
              <a:t> GTX 1060)</a:t>
            </a:r>
          </a:p>
        </p:txBody>
      </p:sp>
      <p:sp>
        <p:nvSpPr>
          <p:cNvPr id="4" name="Datumsplatzhalter 3">
            <a:extLst>
              <a:ext uri="{FF2B5EF4-FFF2-40B4-BE49-F238E27FC236}">
                <a16:creationId xmlns:a16="http://schemas.microsoft.com/office/drawing/2014/main" id="{12C02D7B-EB76-86FF-709E-573C962E60AA}"/>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D0095F6B-6EAA-FB0C-A95E-0A992D0B3B2C}"/>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E3DAF0D5-D5E6-E547-04D5-7285A03C376A}"/>
              </a:ext>
            </a:extLst>
          </p:cNvPr>
          <p:cNvSpPr>
            <a:spLocks noGrp="1"/>
          </p:cNvSpPr>
          <p:nvPr>
            <p:ph type="sldNum" sz="quarter" idx="12"/>
          </p:nvPr>
        </p:nvSpPr>
        <p:spPr/>
        <p:txBody>
          <a:bodyPr/>
          <a:lstStyle/>
          <a:p>
            <a:pPr rtl="0"/>
            <a:fld id="{DBA1B0FB-D917-4C8C-928F-313BD683BF39}" type="slidenum">
              <a:rPr lang="de-DE" smtClean="0"/>
              <a:t>22</a:t>
            </a:fld>
            <a:endParaRPr lang="de-DE"/>
          </a:p>
        </p:txBody>
      </p:sp>
      <p:pic>
        <p:nvPicPr>
          <p:cNvPr id="10" name="Grafik 9">
            <a:extLst>
              <a:ext uri="{FF2B5EF4-FFF2-40B4-BE49-F238E27FC236}">
                <a16:creationId xmlns:a16="http://schemas.microsoft.com/office/drawing/2014/main" id="{A8F84203-BA9A-04F6-BFF8-F3930B26637B}"/>
              </a:ext>
            </a:extLst>
          </p:cNvPr>
          <p:cNvPicPr>
            <a:picLocks noChangeAspect="1"/>
          </p:cNvPicPr>
          <p:nvPr/>
        </p:nvPicPr>
        <p:blipFill>
          <a:blip r:embed="rId2"/>
          <a:stretch>
            <a:fillRect/>
          </a:stretch>
        </p:blipFill>
        <p:spPr>
          <a:xfrm>
            <a:off x="8481892" y="1625780"/>
            <a:ext cx="2933941" cy="77349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2CE15BA-5301-6BA2-B665-C17D5A0CDA14}"/>
              </a:ext>
            </a:extLst>
          </p:cNvPr>
          <p:cNvPicPr>
            <a:picLocks noChangeAspect="1"/>
          </p:cNvPicPr>
          <p:nvPr/>
        </p:nvPicPr>
        <p:blipFill>
          <a:blip r:embed="rId3"/>
          <a:stretch>
            <a:fillRect/>
          </a:stretch>
        </p:blipFill>
        <p:spPr>
          <a:xfrm>
            <a:off x="8481892" y="2736703"/>
            <a:ext cx="2933942" cy="730106"/>
          </a:xfrm>
          <a:prstGeom prst="rect">
            <a:avLst/>
          </a:prstGeom>
          <a:ln>
            <a:noFill/>
          </a:ln>
          <a:effectLst>
            <a:outerShdw blurRad="292100" dist="139700" dir="2700000" algn="tl" rotWithShape="0">
              <a:srgbClr val="333333">
                <a:alpha val="65000"/>
              </a:srgbClr>
            </a:outerShdw>
          </a:effectLst>
        </p:spPr>
      </p:pic>
      <p:cxnSp>
        <p:nvCxnSpPr>
          <p:cNvPr id="12" name="Gerade Verbindung mit Pfeil 11">
            <a:extLst>
              <a:ext uri="{FF2B5EF4-FFF2-40B4-BE49-F238E27FC236}">
                <a16:creationId xmlns:a16="http://schemas.microsoft.com/office/drawing/2014/main" id="{04F38699-7CEB-1CC4-AA94-14B7315F3E25}"/>
              </a:ext>
            </a:extLst>
          </p:cNvPr>
          <p:cNvCxnSpPr>
            <a:stCxn id="10" idx="2"/>
            <a:endCxn id="8" idx="0"/>
          </p:cNvCxnSpPr>
          <p:nvPr/>
        </p:nvCxnSpPr>
        <p:spPr>
          <a:xfrm>
            <a:off x="9948863" y="2399273"/>
            <a:ext cx="0" cy="33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66D96-E689-DB34-17E7-8DEA402FC1F9}"/>
              </a:ext>
            </a:extLst>
          </p:cNvPr>
          <p:cNvSpPr>
            <a:spLocks noGrp="1"/>
          </p:cNvSpPr>
          <p:nvPr>
            <p:ph type="title"/>
          </p:nvPr>
        </p:nvSpPr>
        <p:spPr/>
        <p:txBody>
          <a:bodyPr/>
          <a:lstStyle/>
          <a:p>
            <a:r>
              <a:rPr lang="de-DE" dirty="0"/>
              <a:t>Evaluation – Herausforderungen IV</a:t>
            </a:r>
          </a:p>
        </p:txBody>
      </p:sp>
      <p:sp>
        <p:nvSpPr>
          <p:cNvPr id="3" name="Inhaltsplatzhalter 2">
            <a:extLst>
              <a:ext uri="{FF2B5EF4-FFF2-40B4-BE49-F238E27FC236}">
                <a16:creationId xmlns:a16="http://schemas.microsoft.com/office/drawing/2014/main" id="{B53A9F00-E5D2-0E7F-0B1B-366725C806C7}"/>
              </a:ext>
            </a:extLst>
          </p:cNvPr>
          <p:cNvSpPr>
            <a:spLocks noGrp="1"/>
          </p:cNvSpPr>
          <p:nvPr>
            <p:ph idx="1"/>
          </p:nvPr>
        </p:nvSpPr>
        <p:spPr>
          <a:xfrm>
            <a:off x="550863" y="2527587"/>
            <a:ext cx="11090274" cy="3979625"/>
          </a:xfrm>
        </p:spPr>
        <p:txBody>
          <a:bodyPr/>
          <a:lstStyle/>
          <a:p>
            <a:pPr marL="457200" indent="-457200">
              <a:buFont typeface="+mj-lt"/>
              <a:buAutoNum type="arabicPeriod" startAt="4"/>
            </a:pPr>
            <a:r>
              <a:rPr lang="de-DE" dirty="0"/>
              <a:t>Perspektiv-Fehler</a:t>
            </a:r>
          </a:p>
          <a:p>
            <a:pPr lvl="1"/>
            <a:r>
              <a:rPr lang="de-DE" dirty="0"/>
              <a:t>Lösungsansatz: Bilder sollen möglichst mit 0,2m Abstand direkt auf die Münzen zeigen</a:t>
            </a:r>
          </a:p>
          <a:p>
            <a:pPr marL="457200" indent="-457200">
              <a:buFont typeface="+mj-lt"/>
              <a:buAutoNum type="arabicPeriod" startAt="4"/>
            </a:pPr>
            <a:r>
              <a:rPr lang="de-DE" dirty="0"/>
              <a:t>Transfer auf Mobilgeräte</a:t>
            </a:r>
          </a:p>
          <a:p>
            <a:pPr lvl="1"/>
            <a:r>
              <a:rPr lang="de-DE" dirty="0"/>
              <a:t>Ganzes, trainiertes Modell auf Mobilgeräte bringen ist extrem inperformant</a:t>
            </a:r>
          </a:p>
          <a:p>
            <a:pPr lvl="1"/>
            <a:r>
              <a:rPr lang="de-DE" dirty="0"/>
              <a:t>Großer Speicheraufwand wegen des trainierten Modelles</a:t>
            </a:r>
          </a:p>
        </p:txBody>
      </p:sp>
      <p:sp>
        <p:nvSpPr>
          <p:cNvPr id="4" name="Datumsplatzhalter 3">
            <a:extLst>
              <a:ext uri="{FF2B5EF4-FFF2-40B4-BE49-F238E27FC236}">
                <a16:creationId xmlns:a16="http://schemas.microsoft.com/office/drawing/2014/main" id="{8A9D4DAF-D20F-1C1A-DD31-3B34F19841A7}"/>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949B8400-7109-A991-86CD-DBE5FAD5A22E}"/>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570E5D6E-5AD8-4E15-25D5-6AB330602A37}"/>
              </a:ext>
            </a:extLst>
          </p:cNvPr>
          <p:cNvSpPr>
            <a:spLocks noGrp="1"/>
          </p:cNvSpPr>
          <p:nvPr>
            <p:ph type="sldNum" sz="quarter" idx="12"/>
          </p:nvPr>
        </p:nvSpPr>
        <p:spPr/>
        <p:txBody>
          <a:bodyPr/>
          <a:lstStyle/>
          <a:p>
            <a:pPr rtl="0"/>
            <a:fld id="{DBA1B0FB-D917-4C8C-928F-313BD683BF39}" type="slidenum">
              <a:rPr lang="de-DE" smtClean="0"/>
              <a:t>23</a:t>
            </a:fld>
            <a:endParaRPr lang="de-DE"/>
          </a:p>
        </p:txBody>
      </p:sp>
      <p:pic>
        <p:nvPicPr>
          <p:cNvPr id="8" name="Grafik 7" descr="Ein Bild, das Person, Mobiltelefon, Telefon, Mann enthält.&#10;&#10;Automatisch generierte Beschreibung">
            <a:extLst>
              <a:ext uri="{FF2B5EF4-FFF2-40B4-BE49-F238E27FC236}">
                <a16:creationId xmlns:a16="http://schemas.microsoft.com/office/drawing/2014/main" id="{142E9579-DB69-675C-3EA3-C79F7F9E12FA}"/>
              </a:ext>
            </a:extLst>
          </p:cNvPr>
          <p:cNvPicPr>
            <a:picLocks noChangeAspect="1"/>
          </p:cNvPicPr>
          <p:nvPr/>
        </p:nvPicPr>
        <p:blipFill>
          <a:blip r:embed="rId2"/>
          <a:stretch>
            <a:fillRect/>
          </a:stretch>
        </p:blipFill>
        <p:spPr>
          <a:xfrm>
            <a:off x="7489817" y="2186534"/>
            <a:ext cx="4497086" cy="299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388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Ergebnis</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24</a:t>
            </a:fld>
            <a:endParaRPr lang="de-DE"/>
          </a:p>
        </p:txBody>
      </p:sp>
    </p:spTree>
    <p:extLst>
      <p:ext uri="{BB962C8B-B14F-4D97-AF65-F5344CB8AC3E}">
        <p14:creationId xmlns:p14="http://schemas.microsoft.com/office/powerpoint/2010/main" val="347305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EE6BF-C602-946B-CD77-A11639889AA9}"/>
              </a:ext>
            </a:extLst>
          </p:cNvPr>
          <p:cNvSpPr>
            <a:spLocks noGrp="1"/>
          </p:cNvSpPr>
          <p:nvPr>
            <p:ph type="title"/>
          </p:nvPr>
        </p:nvSpPr>
        <p:spPr/>
        <p:txBody>
          <a:bodyPr/>
          <a:lstStyle/>
          <a:p>
            <a:r>
              <a:rPr lang="de-DE" dirty="0"/>
              <a:t>Ergebnis</a:t>
            </a:r>
          </a:p>
        </p:txBody>
      </p:sp>
      <p:sp>
        <p:nvSpPr>
          <p:cNvPr id="3" name="Inhaltsplatzhalter 2">
            <a:extLst>
              <a:ext uri="{FF2B5EF4-FFF2-40B4-BE49-F238E27FC236}">
                <a16:creationId xmlns:a16="http://schemas.microsoft.com/office/drawing/2014/main" id="{1B9B8FC6-2C35-511B-25B3-01798AA5067D}"/>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D247B8E-1496-DEE6-02F7-1F68BB8A3C52}"/>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54C6E007-18FD-D936-828A-F4D22B7FDE32}"/>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766E6059-42E8-04E0-CACA-B943C0AC2CC2}"/>
              </a:ext>
            </a:extLst>
          </p:cNvPr>
          <p:cNvSpPr>
            <a:spLocks noGrp="1"/>
          </p:cNvSpPr>
          <p:nvPr>
            <p:ph type="sldNum" sz="quarter" idx="12"/>
          </p:nvPr>
        </p:nvSpPr>
        <p:spPr/>
        <p:txBody>
          <a:bodyPr/>
          <a:lstStyle/>
          <a:p>
            <a:pPr rtl="0"/>
            <a:fld id="{DBA1B0FB-D917-4C8C-928F-313BD683BF39}" type="slidenum">
              <a:rPr lang="de-DE" smtClean="0"/>
              <a:t>25</a:t>
            </a:fld>
            <a:endParaRPr lang="de-DE"/>
          </a:p>
        </p:txBody>
      </p:sp>
    </p:spTree>
    <p:extLst>
      <p:ext uri="{BB962C8B-B14F-4D97-AF65-F5344CB8AC3E}">
        <p14:creationId xmlns:p14="http://schemas.microsoft.com/office/powerpoint/2010/main" val="406044155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Fazit</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26</a:t>
            </a:fld>
            <a:endParaRPr lang="de-DE"/>
          </a:p>
        </p:txBody>
      </p:sp>
    </p:spTree>
    <p:extLst>
      <p:ext uri="{BB962C8B-B14F-4D97-AF65-F5344CB8AC3E}">
        <p14:creationId xmlns:p14="http://schemas.microsoft.com/office/powerpoint/2010/main" val="81780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97D78-2682-A127-A6EF-57DC4FB808EC}"/>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6E8D45B-D7A7-1525-7421-80E53EDB534B}"/>
              </a:ext>
            </a:extLst>
          </p:cNvPr>
          <p:cNvSpPr>
            <a:spLocks noGrp="1"/>
          </p:cNvSpPr>
          <p:nvPr>
            <p:ph idx="1"/>
          </p:nvPr>
        </p:nvSpPr>
        <p:spPr>
          <a:xfrm>
            <a:off x="550863" y="1240485"/>
            <a:ext cx="11090274" cy="3979625"/>
          </a:xfrm>
        </p:spPr>
        <p:txBody>
          <a:bodyPr/>
          <a:lstStyle/>
          <a:p>
            <a:r>
              <a:rPr lang="de-DE" dirty="0"/>
              <a:t>Um ein anständiges neurales Netzwerk zu trainieren, sind </a:t>
            </a:r>
            <a:r>
              <a:rPr lang="de-DE" b="1" dirty="0"/>
              <a:t>viele</a:t>
            </a:r>
            <a:r>
              <a:rPr lang="de-DE" dirty="0"/>
              <a:t> Trainingsdaten nötig</a:t>
            </a:r>
          </a:p>
          <a:p>
            <a:r>
              <a:rPr lang="de-DE" dirty="0" err="1"/>
              <a:t>Matlab</a:t>
            </a:r>
            <a:r>
              <a:rPr lang="de-DE" dirty="0"/>
              <a:t> bietet viele Möglichkeiten, neurale Netzwerke zu gestalten</a:t>
            </a:r>
          </a:p>
          <a:p>
            <a:pPr>
              <a:lnSpc>
                <a:spcPct val="100000"/>
              </a:lnSpc>
            </a:pPr>
            <a:r>
              <a:rPr lang="de-DE" dirty="0"/>
              <a:t>Marktalternative: </a:t>
            </a:r>
            <a:r>
              <a:rPr lang="de-DE" i="1" dirty="0" err="1"/>
              <a:t>Maktun</a:t>
            </a:r>
            <a:endParaRPr lang="de-DE" i="1" dirty="0"/>
          </a:p>
          <a:p>
            <a:pPr lvl="1">
              <a:lnSpc>
                <a:spcPct val="100000"/>
              </a:lnSpc>
            </a:pPr>
            <a:r>
              <a:rPr lang="de-DE" dirty="0"/>
              <a:t>Zugriff auf etwa 300.000 Münztypen und 120.000 Banknotentypen</a:t>
            </a:r>
          </a:p>
          <a:p>
            <a:pPr lvl="1">
              <a:lnSpc>
                <a:spcPct val="100000"/>
              </a:lnSpc>
            </a:pPr>
            <a:r>
              <a:rPr lang="de-DE" dirty="0"/>
              <a:t>Interne Katalogisierung</a:t>
            </a:r>
          </a:p>
          <a:p>
            <a:pPr lvl="1">
              <a:lnSpc>
                <a:spcPct val="100000"/>
              </a:lnSpc>
            </a:pPr>
            <a:r>
              <a:rPr lang="de-DE" dirty="0"/>
              <a:t>Andere Zielgruppe: Sammler</a:t>
            </a:r>
          </a:p>
          <a:p>
            <a:r>
              <a:rPr lang="de-DE" dirty="0"/>
              <a:t>Viele Kleinigkeiten können das Ergebnis beeinträchtigen:</a:t>
            </a:r>
          </a:p>
          <a:p>
            <a:pPr lvl="1">
              <a:lnSpc>
                <a:spcPct val="100000"/>
              </a:lnSpc>
              <a:spcBef>
                <a:spcPts val="50"/>
              </a:spcBef>
            </a:pPr>
            <a:r>
              <a:rPr lang="de-DE" dirty="0"/>
              <a:t>Münzseite</a:t>
            </a:r>
          </a:p>
          <a:p>
            <a:pPr lvl="2">
              <a:lnSpc>
                <a:spcPct val="100000"/>
              </a:lnSpc>
              <a:spcBef>
                <a:spcPts val="50"/>
              </a:spcBef>
            </a:pPr>
            <a:r>
              <a:rPr lang="de-DE" dirty="0"/>
              <a:t>Viele verschiedene Rückseiten</a:t>
            </a:r>
          </a:p>
          <a:p>
            <a:pPr lvl="1">
              <a:lnSpc>
                <a:spcPct val="100000"/>
              </a:lnSpc>
              <a:spcBef>
                <a:spcPts val="50"/>
              </a:spcBef>
            </a:pPr>
            <a:r>
              <a:rPr lang="de-DE" dirty="0"/>
              <a:t>Zustand der Münze</a:t>
            </a:r>
          </a:p>
          <a:p>
            <a:pPr lvl="2">
              <a:lnSpc>
                <a:spcPct val="100000"/>
              </a:lnSpc>
              <a:spcBef>
                <a:spcPts val="50"/>
              </a:spcBef>
            </a:pPr>
            <a:r>
              <a:rPr lang="de-DE" dirty="0"/>
              <a:t>Ist die Münze dreckig?</a:t>
            </a:r>
          </a:p>
          <a:p>
            <a:pPr lvl="1">
              <a:lnSpc>
                <a:spcPct val="100000"/>
              </a:lnSpc>
              <a:spcBef>
                <a:spcPts val="50"/>
              </a:spcBef>
            </a:pPr>
            <a:r>
              <a:rPr lang="de-DE" dirty="0"/>
              <a:t>Licht und Reflektionen</a:t>
            </a:r>
          </a:p>
        </p:txBody>
      </p:sp>
      <p:sp>
        <p:nvSpPr>
          <p:cNvPr id="4" name="Datumsplatzhalter 3">
            <a:extLst>
              <a:ext uri="{FF2B5EF4-FFF2-40B4-BE49-F238E27FC236}">
                <a16:creationId xmlns:a16="http://schemas.microsoft.com/office/drawing/2014/main" id="{561ED9A9-9671-B8FC-56F5-55A1A56C4305}"/>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6542D940-15A2-2180-D111-40DF1A595C35}"/>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3D17493C-45E4-2D30-DE12-374822240665}"/>
              </a:ext>
            </a:extLst>
          </p:cNvPr>
          <p:cNvSpPr>
            <a:spLocks noGrp="1"/>
          </p:cNvSpPr>
          <p:nvPr>
            <p:ph type="sldNum" sz="quarter" idx="12"/>
          </p:nvPr>
        </p:nvSpPr>
        <p:spPr/>
        <p:txBody>
          <a:bodyPr/>
          <a:lstStyle/>
          <a:p>
            <a:pPr rtl="0"/>
            <a:fld id="{DBA1B0FB-D917-4C8C-928F-313BD683BF39}" type="slidenum">
              <a:rPr lang="de-DE" smtClean="0"/>
              <a:t>27</a:t>
            </a:fld>
            <a:endParaRPr lang="de-DE"/>
          </a:p>
        </p:txBody>
      </p:sp>
      <p:pic>
        <p:nvPicPr>
          <p:cNvPr id="10" name="Grafik 9" descr="Ein Bild, das Text, Person, haltend, Hand enthält.&#10;&#10;Automatisch generierte Beschreibung">
            <a:extLst>
              <a:ext uri="{FF2B5EF4-FFF2-40B4-BE49-F238E27FC236}">
                <a16:creationId xmlns:a16="http://schemas.microsoft.com/office/drawing/2014/main" id="{0D8357D1-4DE9-5458-D7D5-B17D944B9BAA}"/>
              </a:ext>
            </a:extLst>
          </p:cNvPr>
          <p:cNvPicPr>
            <a:picLocks noChangeAspect="1"/>
          </p:cNvPicPr>
          <p:nvPr/>
        </p:nvPicPr>
        <p:blipFill>
          <a:blip r:embed="rId2"/>
          <a:stretch>
            <a:fillRect/>
          </a:stretch>
        </p:blipFill>
        <p:spPr>
          <a:xfrm>
            <a:off x="7062223" y="2373405"/>
            <a:ext cx="4958707" cy="260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0713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Weiterführende Ideen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28</a:t>
            </a:fld>
            <a:endParaRPr lang="de-DE"/>
          </a:p>
        </p:txBody>
      </p:sp>
    </p:spTree>
    <p:extLst>
      <p:ext uri="{BB962C8B-B14F-4D97-AF65-F5344CB8AC3E}">
        <p14:creationId xmlns:p14="http://schemas.microsoft.com/office/powerpoint/2010/main" val="260855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F1AAD-7427-C04D-81F4-D9ACAD1C3A2D}"/>
              </a:ext>
            </a:extLst>
          </p:cNvPr>
          <p:cNvSpPr>
            <a:spLocks noGrp="1"/>
          </p:cNvSpPr>
          <p:nvPr>
            <p:ph type="title"/>
          </p:nvPr>
        </p:nvSpPr>
        <p:spPr/>
        <p:txBody>
          <a:bodyPr/>
          <a:lstStyle/>
          <a:p>
            <a:r>
              <a:rPr lang="de-DE" dirty="0"/>
              <a:t>Weiterführende Ideen</a:t>
            </a:r>
          </a:p>
        </p:txBody>
      </p:sp>
      <p:sp>
        <p:nvSpPr>
          <p:cNvPr id="3" name="Inhaltsplatzhalter 2">
            <a:extLst>
              <a:ext uri="{FF2B5EF4-FFF2-40B4-BE49-F238E27FC236}">
                <a16:creationId xmlns:a16="http://schemas.microsoft.com/office/drawing/2014/main" id="{345C98DB-4823-8603-56E7-81D5A92AE2DD}"/>
              </a:ext>
            </a:extLst>
          </p:cNvPr>
          <p:cNvSpPr>
            <a:spLocks noGrp="1"/>
          </p:cNvSpPr>
          <p:nvPr>
            <p:ph idx="1"/>
          </p:nvPr>
        </p:nvSpPr>
        <p:spPr>
          <a:xfrm>
            <a:off x="550863" y="1801905"/>
            <a:ext cx="11090274" cy="4290919"/>
          </a:xfrm>
        </p:spPr>
        <p:txBody>
          <a:bodyPr/>
          <a:lstStyle/>
          <a:p>
            <a:r>
              <a:rPr lang="de-DE" dirty="0"/>
              <a:t>Einbindung in eine Mobil-App</a:t>
            </a:r>
          </a:p>
          <a:p>
            <a:pPr lvl="1"/>
            <a:r>
              <a:rPr lang="de-DE" dirty="0"/>
              <a:t>Optimierung für mobile Endgeräte</a:t>
            </a:r>
          </a:p>
          <a:p>
            <a:r>
              <a:rPr lang="de-DE" dirty="0"/>
              <a:t>Perspektivische Verzerrung erlauben</a:t>
            </a:r>
            <a:br>
              <a:rPr lang="de-DE" dirty="0"/>
            </a:br>
            <a:r>
              <a:rPr lang="de-DE" dirty="0"/>
              <a:t> / Eingabetoleranz erhöhen</a:t>
            </a:r>
          </a:p>
          <a:p>
            <a:r>
              <a:rPr lang="de-DE" dirty="0"/>
              <a:t>Mehr Filter hinzufügen</a:t>
            </a:r>
          </a:p>
          <a:p>
            <a:pPr lvl="1"/>
            <a:r>
              <a:rPr lang="de-DE" dirty="0"/>
              <a:t>z.B.: Alle Münzen mit einem Wert von mehr als 0,50€</a:t>
            </a:r>
          </a:p>
          <a:p>
            <a:r>
              <a:rPr lang="de-DE" dirty="0"/>
              <a:t>Mehr Währungen hinzufügen</a:t>
            </a:r>
          </a:p>
          <a:p>
            <a:r>
              <a:rPr lang="de-DE" dirty="0"/>
              <a:t>Mehr Trainingsdaten hinzufügen</a:t>
            </a:r>
          </a:p>
          <a:p>
            <a:r>
              <a:rPr lang="de-DE" dirty="0"/>
              <a:t>Scheinerkennung hinzufügen</a:t>
            </a:r>
          </a:p>
        </p:txBody>
      </p:sp>
      <p:sp>
        <p:nvSpPr>
          <p:cNvPr id="4" name="Datumsplatzhalter 3">
            <a:extLst>
              <a:ext uri="{FF2B5EF4-FFF2-40B4-BE49-F238E27FC236}">
                <a16:creationId xmlns:a16="http://schemas.microsoft.com/office/drawing/2014/main" id="{CDD60C21-46D4-CCA2-DED4-4CD2C387191D}"/>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E63EF5F6-AA76-A0D4-D015-2CF4EB27344D}"/>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D10452DC-8993-8D21-9C48-3654C3D3801A}"/>
              </a:ext>
            </a:extLst>
          </p:cNvPr>
          <p:cNvSpPr>
            <a:spLocks noGrp="1"/>
          </p:cNvSpPr>
          <p:nvPr>
            <p:ph type="sldNum" sz="quarter" idx="12"/>
          </p:nvPr>
        </p:nvSpPr>
        <p:spPr/>
        <p:txBody>
          <a:bodyPr/>
          <a:lstStyle/>
          <a:p>
            <a:pPr rtl="0"/>
            <a:fld id="{DBA1B0FB-D917-4C8C-928F-313BD683BF39}" type="slidenum">
              <a:rPr lang="de-DE" smtClean="0"/>
              <a:t>29</a:t>
            </a:fld>
            <a:endParaRPr lang="de-DE"/>
          </a:p>
        </p:txBody>
      </p:sp>
      <p:pic>
        <p:nvPicPr>
          <p:cNvPr id="8" name="Grafik 7" descr="Ein Bild, das Person, drinnen enthält.&#10;&#10;Automatisch generierte Beschreibung">
            <a:extLst>
              <a:ext uri="{FF2B5EF4-FFF2-40B4-BE49-F238E27FC236}">
                <a16:creationId xmlns:a16="http://schemas.microsoft.com/office/drawing/2014/main" id="{8AF3A504-08F8-E29D-EF9F-EC58F5D4A4AB}"/>
              </a:ext>
            </a:extLst>
          </p:cNvPr>
          <p:cNvPicPr>
            <a:picLocks noChangeAspect="1"/>
          </p:cNvPicPr>
          <p:nvPr/>
        </p:nvPicPr>
        <p:blipFill>
          <a:blip r:embed="rId2"/>
          <a:stretch>
            <a:fillRect/>
          </a:stretch>
        </p:blipFill>
        <p:spPr>
          <a:xfrm>
            <a:off x="6776514" y="1937691"/>
            <a:ext cx="5166898" cy="3442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9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Projektüberblick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8" t="15026" r="-18" b="19875"/>
          <a:stretch/>
        </p:blipFill>
        <p:spPr>
          <a:xfrm>
            <a:off x="0" y="0"/>
            <a:ext cx="12192000" cy="441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681306"/>
            <a:ext cx="4500562" cy="1562959"/>
          </a:xfrm>
        </p:spPr>
        <p:txBody>
          <a:bodyPr rtlCol="0"/>
          <a:lstStyle/>
          <a:p>
            <a:pPr rtl="0"/>
            <a:r>
              <a:rPr lang="de-DE" sz="4000" dirty="0"/>
              <a:t>Zusammenfassung</a:t>
            </a:r>
          </a:p>
        </p:txBody>
      </p:sp>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419725" y="4676715"/>
            <a:ext cx="6221412" cy="1563688"/>
          </a:xfrm>
        </p:spPr>
        <p:txBody>
          <a:bodyPr rtlCol="0">
            <a:normAutofit fontScale="92500" lnSpcReduction="20000"/>
          </a:bodyPr>
          <a:lstStyle/>
          <a:p>
            <a:pPr rtl="0"/>
            <a:r>
              <a:rPr lang="de-DE" dirty="0"/>
              <a:t>Mit </a:t>
            </a:r>
            <a:r>
              <a:rPr lang="de-DE" b="1" dirty="0" err="1"/>
              <a:t>CoinCat</a:t>
            </a:r>
            <a:r>
              <a:rPr lang="de-DE" dirty="0"/>
              <a:t> können kleine Geldbeträge schnell zusammengezählt und gefiltert werden. Auch wenn die Software aktuell noch durch die Menge an verschiedenen Eingaben an einigen Stellen ins Schwanken kommen kann, bietet das von uns erstellte Codegerüst eine solide Basis, auf welcher aufgebaut werden kann.</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dirty="0"/>
              <a:t>Vielen Dank für Ihre Aufmerksamkeit!</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dirty="0"/>
              <a:t>	Für Fragen und Anmerkungen stehen wir Ihnen nun zur Verfügung.</a:t>
            </a:r>
          </a:p>
          <a:p>
            <a:pPr rtl="0"/>
            <a:endParaRPr lang="de-DE" dirty="0"/>
          </a:p>
          <a:p>
            <a:pPr rtl="0"/>
            <a:r>
              <a:rPr lang="de-DE" sz="1200" i="1" dirty="0"/>
              <a:t>Tarik Glasmacher, Tim Bering</a:t>
            </a:r>
          </a:p>
        </p:txBody>
      </p:sp>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pic>
        <p:nvPicPr>
          <p:cNvPr id="8" name="Grafik 7" descr="Ein Bild, das Katze, Säugetier, weiß, Hauskatze enthält.&#10;&#10;Automatisch generierte Beschreibung">
            <a:extLst>
              <a:ext uri="{FF2B5EF4-FFF2-40B4-BE49-F238E27FC236}">
                <a16:creationId xmlns:a16="http://schemas.microsoft.com/office/drawing/2014/main" id="{92A6C8B3-827F-DD9B-132A-096E0A787C75}"/>
              </a:ext>
            </a:extLst>
          </p:cNvPr>
          <p:cNvPicPr>
            <a:picLocks noChangeAspect="1"/>
          </p:cNvPicPr>
          <p:nvPr/>
        </p:nvPicPr>
        <p:blipFill>
          <a:blip r:embed="rId2"/>
          <a:stretch>
            <a:fillRect/>
          </a:stretch>
        </p:blipFill>
        <p:spPr>
          <a:xfrm>
            <a:off x="8087578" y="321941"/>
            <a:ext cx="3505669" cy="350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Unterhose enthält.&#10;&#10;Automatisch generierte Beschreibung">
            <a:extLst>
              <a:ext uri="{FF2B5EF4-FFF2-40B4-BE49-F238E27FC236}">
                <a16:creationId xmlns:a16="http://schemas.microsoft.com/office/drawing/2014/main" id="{4C98FF1E-B435-7008-504F-741E44B14165}"/>
              </a:ext>
            </a:extLst>
          </p:cNvPr>
          <p:cNvPicPr>
            <a:picLocks noChangeAspect="1"/>
          </p:cNvPicPr>
          <p:nvPr/>
        </p:nvPicPr>
        <p:blipFill rotWithShape="1">
          <a:blip r:embed="rId3"/>
          <a:srcRect l="7160" t="5953" r="30620" b="59541"/>
          <a:stretch/>
        </p:blipFill>
        <p:spPr>
          <a:xfrm>
            <a:off x="8087578" y="4006339"/>
            <a:ext cx="3505669" cy="2366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AE628-0A1E-CA26-FBD2-DB85DFF0F2F8}"/>
              </a:ext>
            </a:extLst>
          </p:cNvPr>
          <p:cNvSpPr>
            <a:spLocks noGrp="1"/>
          </p:cNvSpPr>
          <p:nvPr>
            <p:ph type="title"/>
          </p:nvPr>
        </p:nvSpPr>
        <p:spPr/>
        <p:txBody>
          <a:bodyPr/>
          <a:lstStyle/>
          <a:p>
            <a:r>
              <a:rPr lang="de-DE" dirty="0"/>
              <a:t>Überblick: </a:t>
            </a:r>
            <a:r>
              <a:rPr lang="de-DE" dirty="0" err="1"/>
              <a:t>CoinCat</a:t>
            </a:r>
            <a:endParaRPr lang="de-DE" dirty="0"/>
          </a:p>
        </p:txBody>
      </p:sp>
      <p:sp>
        <p:nvSpPr>
          <p:cNvPr id="3" name="Inhaltsplatzhalter 2">
            <a:extLst>
              <a:ext uri="{FF2B5EF4-FFF2-40B4-BE49-F238E27FC236}">
                <a16:creationId xmlns:a16="http://schemas.microsoft.com/office/drawing/2014/main" id="{85EFB670-B082-0390-DF82-A4C2D9B2F5E9}"/>
              </a:ext>
            </a:extLst>
          </p:cNvPr>
          <p:cNvSpPr>
            <a:spLocks noGrp="1"/>
          </p:cNvSpPr>
          <p:nvPr>
            <p:ph idx="1"/>
          </p:nvPr>
        </p:nvSpPr>
        <p:spPr/>
        <p:txBody>
          <a:bodyPr/>
          <a:lstStyle/>
          <a:p>
            <a:r>
              <a:rPr lang="de-DE" dirty="0"/>
              <a:t>Nutzen: Zusammenzählen von Kleingeld</a:t>
            </a:r>
          </a:p>
          <a:p>
            <a:r>
              <a:rPr lang="de-DE" dirty="0"/>
              <a:t>Einfärben von Münzen mit gleichem Wert</a:t>
            </a:r>
          </a:p>
          <a:p>
            <a:r>
              <a:rPr lang="de-DE" dirty="0"/>
              <a:t>Markieren eines bestimmten Betrages</a:t>
            </a:r>
          </a:p>
          <a:p>
            <a:pPr lvl="1"/>
            <a:r>
              <a:rPr lang="de-DE" dirty="0"/>
              <a:t>Mit möglichst viel Kleingeld</a:t>
            </a:r>
          </a:p>
          <a:p>
            <a:pPr lvl="1"/>
            <a:r>
              <a:rPr lang="de-DE" dirty="0"/>
              <a:t>Mit möglichst wenig Münzen</a:t>
            </a:r>
          </a:p>
          <a:p>
            <a:r>
              <a:rPr lang="de-DE" dirty="0"/>
              <a:t>Weitere genutzte Toolboxen</a:t>
            </a:r>
          </a:p>
          <a:p>
            <a:pPr lvl="1"/>
            <a:r>
              <a:rPr lang="de-DE" i="1" dirty="0"/>
              <a:t>Deep Learning Toolbox</a:t>
            </a:r>
          </a:p>
          <a:p>
            <a:pPr lvl="1"/>
            <a:r>
              <a:rPr lang="de-DE" i="1" dirty="0"/>
              <a:t>Parallel Computing Toolbox</a:t>
            </a:r>
          </a:p>
        </p:txBody>
      </p:sp>
      <p:sp>
        <p:nvSpPr>
          <p:cNvPr id="4" name="Datumsplatzhalter 3">
            <a:extLst>
              <a:ext uri="{FF2B5EF4-FFF2-40B4-BE49-F238E27FC236}">
                <a16:creationId xmlns:a16="http://schemas.microsoft.com/office/drawing/2014/main" id="{8E9BB786-0C90-3D83-32DB-F1B8B219785A}"/>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20E7D928-DB5A-2D2B-FADE-14AA79F4C39B}"/>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0AA5C7FE-128C-6159-1F09-A2A6333C5C7C}"/>
              </a:ext>
            </a:extLst>
          </p:cNvPr>
          <p:cNvSpPr>
            <a:spLocks noGrp="1"/>
          </p:cNvSpPr>
          <p:nvPr>
            <p:ph type="sldNum" sz="quarter" idx="12"/>
          </p:nvPr>
        </p:nvSpPr>
        <p:spPr/>
        <p:txBody>
          <a:bodyPr/>
          <a:lstStyle/>
          <a:p>
            <a:pPr rtl="0"/>
            <a:fld id="{DBA1B0FB-D917-4C8C-928F-313BD683BF39}" type="slidenum">
              <a:rPr lang="de-DE" smtClean="0"/>
              <a:t>4</a:t>
            </a:fld>
            <a:endParaRPr lang="de-DE"/>
          </a:p>
        </p:txBody>
      </p:sp>
    </p:spTree>
    <p:extLst>
      <p:ext uri="{BB962C8B-B14F-4D97-AF65-F5344CB8AC3E}">
        <p14:creationId xmlns:p14="http://schemas.microsoft.com/office/powerpoint/2010/main" val="154026722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Motivation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5</a:t>
            </a:fld>
            <a:endParaRPr lang="de-DE"/>
          </a:p>
        </p:txBody>
      </p:sp>
    </p:spTree>
    <p:extLst>
      <p:ext uri="{BB962C8B-B14F-4D97-AF65-F5344CB8AC3E}">
        <p14:creationId xmlns:p14="http://schemas.microsoft.com/office/powerpoint/2010/main" val="395788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F38B4-99F7-617E-68C2-700108268F63}"/>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A5FD3351-B441-38F8-FB0A-D9A7AB6B1246}"/>
              </a:ext>
            </a:extLst>
          </p:cNvPr>
          <p:cNvSpPr>
            <a:spLocks noGrp="1"/>
          </p:cNvSpPr>
          <p:nvPr>
            <p:ph idx="1"/>
          </p:nvPr>
        </p:nvSpPr>
        <p:spPr/>
        <p:txBody>
          <a:bodyPr/>
          <a:lstStyle/>
          <a:p>
            <a:r>
              <a:rPr lang="de-DE" dirty="0"/>
              <a:t>Häufiger Gebrauch von Kleingeld</a:t>
            </a:r>
          </a:p>
          <a:p>
            <a:r>
              <a:rPr lang="de-DE" dirty="0"/>
              <a:t>Mühseliges Zusammenzählen</a:t>
            </a:r>
          </a:p>
          <a:p>
            <a:pPr lvl="1"/>
            <a:r>
              <a:rPr lang="de-DE" dirty="0"/>
              <a:t>Überprüfen, ob genug Kleingeld für geplante Aktivität vorhanden ist</a:t>
            </a:r>
          </a:p>
          <a:p>
            <a:r>
              <a:rPr lang="de-DE" dirty="0"/>
              <a:t>Scheine zu Münzen wechseln für andere Personen</a:t>
            </a:r>
          </a:p>
          <a:p>
            <a:pPr lvl="1"/>
            <a:r>
              <a:rPr lang="de-DE" dirty="0"/>
              <a:t>Für Parkautomaten</a:t>
            </a:r>
          </a:p>
          <a:p>
            <a:pPr lvl="1"/>
            <a:r>
              <a:rPr lang="de-DE" dirty="0"/>
              <a:t>Für Raststätten-Toiletten</a:t>
            </a:r>
          </a:p>
          <a:p>
            <a:pPr lvl="1"/>
            <a:endParaRPr lang="de-DE" dirty="0"/>
          </a:p>
        </p:txBody>
      </p:sp>
      <p:sp>
        <p:nvSpPr>
          <p:cNvPr id="4" name="Datumsplatzhalter 3">
            <a:extLst>
              <a:ext uri="{FF2B5EF4-FFF2-40B4-BE49-F238E27FC236}">
                <a16:creationId xmlns:a16="http://schemas.microsoft.com/office/drawing/2014/main" id="{8960D38D-B801-91B1-7B89-016A062185FD}"/>
              </a:ext>
            </a:extLst>
          </p:cNvPr>
          <p:cNvSpPr>
            <a:spLocks noGrp="1"/>
          </p:cNvSpPr>
          <p:nvPr>
            <p:ph type="dt" sz="half" idx="10"/>
          </p:nvPr>
        </p:nvSpPr>
        <p:spPr/>
        <p:txBody>
          <a:bodyPr/>
          <a:lstStyle/>
          <a:p>
            <a:pPr rtl="0"/>
            <a:r>
              <a:rPr lang="de-DE" dirty="0"/>
              <a:t>Dienstag, 20. Dezember 2022</a:t>
            </a:r>
          </a:p>
        </p:txBody>
      </p:sp>
      <p:sp>
        <p:nvSpPr>
          <p:cNvPr id="5" name="Fußzeilenplatzhalter 4">
            <a:extLst>
              <a:ext uri="{FF2B5EF4-FFF2-40B4-BE49-F238E27FC236}">
                <a16:creationId xmlns:a16="http://schemas.microsoft.com/office/drawing/2014/main" id="{368FDFA7-0FBA-5590-35B1-AC40514CFD9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8567EE8B-E40A-3163-3218-02BCF82878A7}"/>
              </a:ext>
            </a:extLst>
          </p:cNvPr>
          <p:cNvSpPr>
            <a:spLocks noGrp="1"/>
          </p:cNvSpPr>
          <p:nvPr>
            <p:ph type="sldNum" sz="quarter" idx="12"/>
          </p:nvPr>
        </p:nvSpPr>
        <p:spPr/>
        <p:txBody>
          <a:bodyPr/>
          <a:lstStyle/>
          <a:p>
            <a:pPr rtl="0"/>
            <a:fld id="{DBA1B0FB-D917-4C8C-928F-313BD683BF39}" type="slidenum">
              <a:rPr lang="de-DE" smtClean="0"/>
              <a:t>6</a:t>
            </a:fld>
            <a:endParaRPr lang="de-DE"/>
          </a:p>
        </p:txBody>
      </p:sp>
      <p:pic>
        <p:nvPicPr>
          <p:cNvPr id="8" name="Grafik 7">
            <a:extLst>
              <a:ext uri="{FF2B5EF4-FFF2-40B4-BE49-F238E27FC236}">
                <a16:creationId xmlns:a16="http://schemas.microsoft.com/office/drawing/2014/main" id="{C970681F-E3DF-4D60-480A-84535718E588}"/>
              </a:ext>
            </a:extLst>
          </p:cNvPr>
          <p:cNvPicPr>
            <a:picLocks noChangeAspect="1"/>
          </p:cNvPicPr>
          <p:nvPr/>
        </p:nvPicPr>
        <p:blipFill>
          <a:blip r:embed="rId2"/>
          <a:stretch>
            <a:fillRect/>
          </a:stretch>
        </p:blipFill>
        <p:spPr>
          <a:xfrm>
            <a:off x="8090690" y="333005"/>
            <a:ext cx="3560387" cy="356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draußen enthält.&#10;&#10;Automatisch generierte Beschreibung">
            <a:extLst>
              <a:ext uri="{FF2B5EF4-FFF2-40B4-BE49-F238E27FC236}">
                <a16:creationId xmlns:a16="http://schemas.microsoft.com/office/drawing/2014/main" id="{4B3D97C8-EDD7-6CC5-A6BA-EFEFEF295631}"/>
              </a:ext>
            </a:extLst>
          </p:cNvPr>
          <p:cNvPicPr>
            <a:picLocks noChangeAspect="1"/>
          </p:cNvPicPr>
          <p:nvPr/>
        </p:nvPicPr>
        <p:blipFill>
          <a:blip r:embed="rId3"/>
          <a:stretch>
            <a:fillRect/>
          </a:stretch>
        </p:blipFill>
        <p:spPr>
          <a:xfrm>
            <a:off x="6859969" y="4024825"/>
            <a:ext cx="4791108" cy="269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1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Problem</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7</a:t>
            </a:fld>
            <a:endParaRPr lang="de-DE"/>
          </a:p>
        </p:txBody>
      </p:sp>
    </p:spTree>
    <p:extLst>
      <p:ext uri="{BB962C8B-B14F-4D97-AF65-F5344CB8AC3E}">
        <p14:creationId xmlns:p14="http://schemas.microsoft.com/office/powerpoint/2010/main" val="422735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C08330-9542-8723-BAFD-98D85670517C}"/>
              </a:ext>
            </a:extLst>
          </p:cNvPr>
          <p:cNvSpPr>
            <a:spLocks noGrp="1"/>
          </p:cNvSpPr>
          <p:nvPr>
            <p:ph type="title"/>
          </p:nvPr>
        </p:nvSpPr>
        <p:spPr/>
        <p:txBody>
          <a:bodyPr/>
          <a:lstStyle/>
          <a:p>
            <a:r>
              <a:rPr lang="de-DE" dirty="0"/>
              <a:t>Problem</a:t>
            </a:r>
          </a:p>
        </p:txBody>
      </p:sp>
      <p:sp>
        <p:nvSpPr>
          <p:cNvPr id="3" name="Inhaltsplatzhalter 2">
            <a:extLst>
              <a:ext uri="{FF2B5EF4-FFF2-40B4-BE49-F238E27FC236}">
                <a16:creationId xmlns:a16="http://schemas.microsoft.com/office/drawing/2014/main" id="{22BA6A35-4EC0-EA08-DABE-F2C831E2E35E}"/>
              </a:ext>
            </a:extLst>
          </p:cNvPr>
          <p:cNvSpPr>
            <a:spLocks noGrp="1"/>
          </p:cNvSpPr>
          <p:nvPr>
            <p:ph idx="1"/>
          </p:nvPr>
        </p:nvSpPr>
        <p:spPr/>
        <p:txBody>
          <a:bodyPr/>
          <a:lstStyle/>
          <a:p>
            <a:pPr marL="0" indent="0" algn="ctr">
              <a:buNone/>
            </a:pPr>
            <a:r>
              <a:rPr lang="de-DE" sz="4000" i="1" dirty="0"/>
              <a:t>Es dauert zu lange, das Geld zusammenzuzählen. </a:t>
            </a:r>
          </a:p>
        </p:txBody>
      </p:sp>
      <p:sp>
        <p:nvSpPr>
          <p:cNvPr id="4" name="Datumsplatzhalter 3">
            <a:extLst>
              <a:ext uri="{FF2B5EF4-FFF2-40B4-BE49-F238E27FC236}">
                <a16:creationId xmlns:a16="http://schemas.microsoft.com/office/drawing/2014/main" id="{7BEAE879-B3BD-6999-F4DA-AD82679840CE}"/>
              </a:ext>
            </a:extLst>
          </p:cNvPr>
          <p:cNvSpPr>
            <a:spLocks noGrp="1"/>
          </p:cNvSpPr>
          <p:nvPr>
            <p:ph type="dt" sz="half" idx="10"/>
          </p:nvPr>
        </p:nvSpPr>
        <p:spPr/>
        <p:txBody>
          <a:bodyPr/>
          <a:lstStyle/>
          <a:p>
            <a:pPr rtl="0"/>
            <a:r>
              <a:rPr lang="de-DE" dirty="0"/>
              <a:t>Dienstag, 20. Dezember 2022</a:t>
            </a:r>
          </a:p>
        </p:txBody>
      </p:sp>
      <p:sp>
        <p:nvSpPr>
          <p:cNvPr id="5" name="Fußzeilenplatzhalter 4">
            <a:extLst>
              <a:ext uri="{FF2B5EF4-FFF2-40B4-BE49-F238E27FC236}">
                <a16:creationId xmlns:a16="http://schemas.microsoft.com/office/drawing/2014/main" id="{5A057D4D-24FB-E297-675C-E930CDE6D60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BD59842-FD05-9A8E-A35A-03B4FDB6C791}"/>
              </a:ext>
            </a:extLst>
          </p:cNvPr>
          <p:cNvSpPr>
            <a:spLocks noGrp="1"/>
          </p:cNvSpPr>
          <p:nvPr>
            <p:ph type="sldNum" sz="quarter" idx="12"/>
          </p:nvPr>
        </p:nvSpPr>
        <p:spPr/>
        <p:txBody>
          <a:bodyPr/>
          <a:lstStyle/>
          <a:p>
            <a:pPr rtl="0"/>
            <a:fld id="{DBA1B0FB-D917-4C8C-928F-313BD683BF39}" type="slidenum">
              <a:rPr lang="de-DE" smtClean="0"/>
              <a:t>8</a:t>
            </a:fld>
            <a:endParaRPr lang="de-DE"/>
          </a:p>
        </p:txBody>
      </p:sp>
      <p:pic>
        <p:nvPicPr>
          <p:cNvPr id="8" name="Grafik 7" descr="Ein Bild, das Person enthält.&#10;&#10;Automatisch generierte Beschreibung">
            <a:extLst>
              <a:ext uri="{FF2B5EF4-FFF2-40B4-BE49-F238E27FC236}">
                <a16:creationId xmlns:a16="http://schemas.microsoft.com/office/drawing/2014/main" id="{271A78D2-3367-41C4-CB97-B204D67EC19F}"/>
              </a:ext>
            </a:extLst>
          </p:cNvPr>
          <p:cNvPicPr>
            <a:picLocks noChangeAspect="1"/>
          </p:cNvPicPr>
          <p:nvPr/>
        </p:nvPicPr>
        <p:blipFill>
          <a:blip r:embed="rId2"/>
          <a:stretch>
            <a:fillRect/>
          </a:stretch>
        </p:blipFill>
        <p:spPr>
          <a:xfrm>
            <a:off x="3071768" y="2823675"/>
            <a:ext cx="6048463" cy="403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7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Vorbereitung</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9</a:t>
            </a:fld>
            <a:endParaRPr lang="de-DE"/>
          </a:p>
        </p:txBody>
      </p:sp>
    </p:spTree>
    <p:extLst>
      <p:ext uri="{BB962C8B-B14F-4D97-AF65-F5344CB8AC3E}">
        <p14:creationId xmlns:p14="http://schemas.microsoft.com/office/powerpoint/2010/main" val="28200977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{F042F4B0-F8B4-4C34-9C1B-7B80265A7192}tf33713516_win32</Template>
  <TotalTime>0</TotalTime>
  <Words>1222</Words>
  <Application>Microsoft Office PowerPoint</Application>
  <PresentationFormat>Breitbild</PresentationFormat>
  <Paragraphs>284</Paragraphs>
  <Slides>31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Calibri</vt:lpstr>
      <vt:lpstr>Gill Sans MT</vt:lpstr>
      <vt:lpstr>Walbaum Display</vt:lpstr>
      <vt:lpstr>3DFloatVTI</vt:lpstr>
      <vt:lpstr>Bildverarbeitung - Abschlusspräsentation CoinCat</vt:lpstr>
      <vt:lpstr>Agenda</vt:lpstr>
      <vt:lpstr>Projektüberblick</vt:lpstr>
      <vt:lpstr>Überblick: CoinCat</vt:lpstr>
      <vt:lpstr>Motivation</vt:lpstr>
      <vt:lpstr>Motivation</vt:lpstr>
      <vt:lpstr>Problem</vt:lpstr>
      <vt:lpstr>Problem</vt:lpstr>
      <vt:lpstr>Vorbereitung</vt:lpstr>
      <vt:lpstr>Vorbereitung I – Aufbau der Münzen</vt:lpstr>
      <vt:lpstr>Vorbereitung II – Aufbau des Eingabebildes</vt:lpstr>
      <vt:lpstr>Methodik</vt:lpstr>
      <vt:lpstr>Methodik - Übersicht</vt:lpstr>
      <vt:lpstr>Methodik - Vorverarbeitung</vt:lpstr>
      <vt:lpstr>Methodik - Klassifizierung</vt:lpstr>
      <vt:lpstr>Methodik – End-Dictionary (Beispiel)</vt:lpstr>
      <vt:lpstr>Methodik - Nachbearbeitung</vt:lpstr>
      <vt:lpstr>Methodik – Training des neuralen Netzwerks</vt:lpstr>
      <vt:lpstr>Evaluation</vt:lpstr>
      <vt:lpstr>Evaluation – Herausforderungen I</vt:lpstr>
      <vt:lpstr>Evaluation – Herausforderungen II</vt:lpstr>
      <vt:lpstr>Evaluation – Herausforderungen III</vt:lpstr>
      <vt:lpstr>Evaluation – Herausforderungen IV</vt:lpstr>
      <vt:lpstr>Ergebnis</vt:lpstr>
      <vt:lpstr>Ergebnis</vt:lpstr>
      <vt:lpstr>Fazit</vt:lpstr>
      <vt:lpstr>Lessons learned</vt:lpstr>
      <vt:lpstr>Weiterführende Ideen</vt:lpstr>
      <vt:lpstr>Weiterführende Ideen</vt:lpstr>
      <vt:lpstr>Zusammenfassung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Bildverarbeitung - Abschlusspräsentation CoinCat</dc:title>
  <dc:creator>Bering, Tim</dc:creator>
  <cp:lastModifiedBy>Tarik Glasmacher</cp:lastModifiedBy>
  <cp:revision>8</cp:revision>
  <dcterms:created xsi:type="dcterms:W3CDTF">2023-01-16T10:45:52Z</dcterms:created>
  <dcterms:modified xsi:type="dcterms:W3CDTF">2023-01-16T13:43:04Z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